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2"/>
  </p:sldMasterIdLst>
  <p:notesMasterIdLst>
    <p:notesMasterId r:id="rId34"/>
  </p:notesMasterIdLst>
  <p:handoutMasterIdLst>
    <p:handoutMasterId r:id="rId35"/>
  </p:handoutMasterIdLst>
  <p:sldIdLst>
    <p:sldId id="256" r:id="rId3"/>
    <p:sldId id="263" r:id="rId4"/>
    <p:sldId id="264" r:id="rId5"/>
    <p:sldId id="266" r:id="rId6"/>
    <p:sldId id="262" r:id="rId7"/>
    <p:sldId id="269" r:id="rId8"/>
    <p:sldId id="265" r:id="rId9"/>
    <p:sldId id="267" r:id="rId10"/>
    <p:sldId id="268" r:id="rId11"/>
    <p:sldId id="270" r:id="rId12"/>
    <p:sldId id="271" r:id="rId13"/>
    <p:sldId id="272" r:id="rId14"/>
    <p:sldId id="273" r:id="rId15"/>
    <p:sldId id="274" r:id="rId16"/>
    <p:sldId id="275" r:id="rId17"/>
    <p:sldId id="277" r:id="rId18"/>
    <p:sldId id="282" r:id="rId19"/>
    <p:sldId id="276" r:id="rId20"/>
    <p:sldId id="278" r:id="rId21"/>
    <p:sldId id="279" r:id="rId22"/>
    <p:sldId id="280" r:id="rId23"/>
    <p:sldId id="281" r:id="rId24"/>
    <p:sldId id="283" r:id="rId25"/>
    <p:sldId id="284" r:id="rId26"/>
    <p:sldId id="285" r:id="rId27"/>
    <p:sldId id="286" r:id="rId28"/>
    <p:sldId id="287" r:id="rId29"/>
    <p:sldId id="288" r:id="rId30"/>
    <p:sldId id="289" r:id="rId31"/>
    <p:sldId id="290" r:id="rId32"/>
    <p:sldId id="26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573" autoAdjust="0"/>
  </p:normalViewPr>
  <p:slideViewPr>
    <p:cSldViewPr snapToGrid="0">
      <p:cViewPr>
        <p:scale>
          <a:sx n="90" d="100"/>
          <a:sy n="90" d="100"/>
        </p:scale>
        <p:origin x="355" y="-23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03/10/2023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03/10/2023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232594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more type is there i.e. @AutoWiring which we discuss in the annotations section.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411549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050753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 Injection is the act of statically defining the list of required Dependencies by specifying them as parameters to the class's constructor.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2831283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will define </a:t>
            </a:r>
            <a:r>
              <a:rPr lang="en-US" dirty="0" err="1"/>
              <a:t>getDailyFortune</a:t>
            </a:r>
            <a:r>
              <a:rPr lang="en-US" dirty="0"/>
              <a:t> in other files too i.e. in </a:t>
            </a:r>
            <a:r>
              <a:rPr lang="en-US" dirty="0" err="1"/>
              <a:t>TrackCoach,HockeyCoach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4045737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4166359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above Screenshot in </a:t>
            </a:r>
            <a:r>
              <a:rPr lang="en-US" dirty="0" err="1"/>
              <a:t>class,we</a:t>
            </a:r>
            <a:r>
              <a:rPr lang="en-US" dirty="0"/>
              <a:t> can pass </a:t>
            </a:r>
            <a:r>
              <a:rPr lang="en-US" dirty="0" err="1"/>
              <a:t>BaseballCoach</a:t>
            </a:r>
            <a:r>
              <a:rPr lang="en-US" dirty="0"/>
              <a:t> in place of </a:t>
            </a:r>
            <a:r>
              <a:rPr lang="en-US" dirty="0" err="1"/>
              <a:t>TrackCoach</a:t>
            </a:r>
            <a:r>
              <a:rPr lang="en-US" dirty="0"/>
              <a:t> as well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365349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to run our code i.e. which contains main method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3497849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2589013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19</a:t>
            </a:fld>
            <a:endParaRPr lang="en-US" dirty="0"/>
          </a:p>
        </p:txBody>
      </p:sp>
    </p:spTree>
    <p:extLst>
      <p:ext uri="{BB962C8B-B14F-4D97-AF65-F5344CB8AC3E}">
        <p14:creationId xmlns:p14="http://schemas.microsoft.com/office/powerpoint/2010/main" val="1552889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solidFill>
                  <a:srgbClr val="273239"/>
                </a:solidFill>
                <a:effectLst/>
                <a:latin typeface="urw-din"/>
              </a:rPr>
              <a:t>Bean Definition</a:t>
            </a:r>
            <a:r>
              <a:rPr lang="en-US" b="0" i="1" dirty="0">
                <a:solidFill>
                  <a:srgbClr val="273239"/>
                </a:solidFill>
                <a:effectLst/>
                <a:latin typeface="urw-din"/>
              </a:rPr>
              <a:t>: In Spring, the objects that form the backbone of your application and that are managed by the Spring IoC container are called beans. A bean is an object that is instantiated, assembled, and otherwise managed by a Spring IoC container.</a:t>
            </a:r>
          </a:p>
          <a:p>
            <a:endParaRPr lang="en-US" b="0" i="1" dirty="0">
              <a:solidFill>
                <a:srgbClr val="273239"/>
              </a:solidFill>
              <a:effectLst/>
              <a:latin typeface="urw-din"/>
            </a:endParaRPr>
          </a:p>
          <a:p>
            <a:r>
              <a:rPr lang="en-US" b="0" i="1" dirty="0">
                <a:solidFill>
                  <a:srgbClr val="273239"/>
                </a:solidFill>
                <a:effectLst/>
                <a:latin typeface="urw-din"/>
              </a:rPr>
              <a:t>Spring container primary functions – </a:t>
            </a:r>
          </a:p>
          <a:p>
            <a:endParaRPr lang="en-US" b="0" i="1" dirty="0">
              <a:solidFill>
                <a:srgbClr val="273239"/>
              </a:solidFill>
              <a:effectLst/>
              <a:latin typeface="urw-din"/>
            </a:endParaRPr>
          </a:p>
          <a:p>
            <a:pPr marL="171450" indent="-171450">
              <a:buFontTx/>
              <a:buChar char="-"/>
            </a:pPr>
            <a:r>
              <a:rPr lang="en-US" b="0" i="1" dirty="0">
                <a:solidFill>
                  <a:srgbClr val="273239"/>
                </a:solidFill>
                <a:effectLst/>
                <a:latin typeface="urw-din"/>
              </a:rPr>
              <a:t>Create and manage objects(Inversion of control)</a:t>
            </a:r>
          </a:p>
          <a:p>
            <a:pPr marL="171450" indent="-171450">
              <a:buFontTx/>
              <a:buChar char="-"/>
            </a:pPr>
            <a:r>
              <a:rPr lang="en-US" b="0" i="1" dirty="0">
                <a:solidFill>
                  <a:srgbClr val="273239"/>
                </a:solidFill>
                <a:effectLst/>
                <a:latin typeface="urw-din"/>
              </a:rPr>
              <a:t>Inject object’s dependency (Dependency injection)</a:t>
            </a:r>
          </a:p>
          <a:p>
            <a:pPr marL="171450" indent="-171450">
              <a:buFontTx/>
              <a:buChar char="-"/>
            </a:pPr>
            <a:endParaRPr lang="en-US" b="0" i="1" dirty="0">
              <a:solidFill>
                <a:srgbClr val="273239"/>
              </a:solidFill>
              <a:effectLst/>
              <a:latin typeface="urw-din"/>
            </a:endParaRPr>
          </a:p>
          <a:p>
            <a:pPr marL="0" indent="0">
              <a:buFontTx/>
              <a:buNone/>
            </a:pPr>
            <a:r>
              <a:rPr lang="en-US" b="0" i="1" dirty="0">
                <a:solidFill>
                  <a:srgbClr val="273239"/>
                </a:solidFill>
                <a:effectLst/>
                <a:latin typeface="urw-din"/>
              </a:rPr>
              <a:t>Three ways for configuring spring container – </a:t>
            </a:r>
          </a:p>
          <a:p>
            <a:pPr marL="0" indent="0">
              <a:buFontTx/>
              <a:buNone/>
            </a:pPr>
            <a:endParaRPr lang="en-US" b="0" i="1" dirty="0">
              <a:solidFill>
                <a:srgbClr val="273239"/>
              </a:solidFill>
              <a:effectLst/>
              <a:latin typeface="urw-din"/>
            </a:endParaRPr>
          </a:p>
          <a:p>
            <a:pPr marL="171450" indent="-171450">
              <a:buFontTx/>
              <a:buChar char="-"/>
            </a:pPr>
            <a:r>
              <a:rPr lang="en-US" b="0" i="1" dirty="0">
                <a:solidFill>
                  <a:srgbClr val="273239"/>
                </a:solidFill>
                <a:effectLst/>
                <a:latin typeface="urw-din"/>
              </a:rPr>
              <a:t>XML configuration file(legacy, but most legacy apps still use this.)</a:t>
            </a:r>
          </a:p>
          <a:p>
            <a:pPr marL="171450" indent="-171450">
              <a:buFontTx/>
              <a:buChar char="-"/>
            </a:pPr>
            <a:r>
              <a:rPr lang="en-US" b="0" i="1" dirty="0">
                <a:solidFill>
                  <a:srgbClr val="273239"/>
                </a:solidFill>
                <a:effectLst/>
                <a:latin typeface="urw-din"/>
              </a:rPr>
              <a:t>Java Annotations(modern)</a:t>
            </a:r>
          </a:p>
          <a:p>
            <a:pPr marL="171450" indent="-171450">
              <a:buFontTx/>
              <a:buChar char="-"/>
            </a:pPr>
            <a:r>
              <a:rPr lang="en-US" b="0" i="1" dirty="0">
                <a:solidFill>
                  <a:srgbClr val="273239"/>
                </a:solidFill>
                <a:effectLst/>
                <a:latin typeface="urw-din"/>
              </a:rPr>
              <a:t>Java source code(modern)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609567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20</a:t>
            </a:fld>
            <a:endParaRPr lang="en-US" dirty="0"/>
          </a:p>
        </p:txBody>
      </p:sp>
    </p:spTree>
    <p:extLst>
      <p:ext uri="{BB962C8B-B14F-4D97-AF65-F5344CB8AC3E}">
        <p14:creationId xmlns:p14="http://schemas.microsoft.com/office/powerpoint/2010/main" val="189111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228349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have to run our code i.e. which contains main method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22</a:t>
            </a:fld>
            <a:endParaRPr lang="en-US" dirty="0"/>
          </a:p>
        </p:txBody>
      </p:sp>
    </p:spTree>
    <p:extLst>
      <p:ext uri="{BB962C8B-B14F-4D97-AF65-F5344CB8AC3E}">
        <p14:creationId xmlns:p14="http://schemas.microsoft.com/office/powerpoint/2010/main" val="1846781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2677044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707521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33100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26</a:t>
            </a:fld>
            <a:endParaRPr lang="en-US" dirty="0"/>
          </a:p>
        </p:txBody>
      </p:sp>
    </p:spTree>
    <p:extLst>
      <p:ext uri="{BB962C8B-B14F-4D97-AF65-F5344CB8AC3E}">
        <p14:creationId xmlns:p14="http://schemas.microsoft.com/office/powerpoint/2010/main" val="1677632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602092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375760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give multiple property definition to a same property that’s why I have commented the code which were previously for injecting the literal </a:t>
            </a:r>
            <a:r>
              <a:rPr lang="en-US" dirty="0" err="1"/>
              <a:t>values.We</a:t>
            </a:r>
            <a:r>
              <a:rPr lang="en-US" dirty="0"/>
              <a:t> were getting error as – </a:t>
            </a:r>
          </a:p>
          <a:p>
            <a:endParaRPr lang="en-US" dirty="0"/>
          </a:p>
          <a:p>
            <a:r>
              <a:rPr lang="en-US" dirty="0"/>
              <a:t>Configuration problem: Multiple 'property' definitions for property '</a:t>
            </a:r>
            <a:r>
              <a:rPr lang="en-US" dirty="0" err="1"/>
              <a:t>emailAddress</a:t>
            </a:r>
            <a:r>
              <a:rPr lang="en-US" dirty="0"/>
              <a:t>’</a:t>
            </a:r>
          </a:p>
          <a:p>
            <a:endParaRPr lang="en-US" dirty="0"/>
          </a:p>
          <a:p>
            <a:r>
              <a:rPr lang="en-US" dirty="0"/>
              <a:t>For the above code </a:t>
            </a:r>
            <a:r>
              <a:rPr lang="en-US" dirty="0" err="1"/>
              <a:t>SetterDemoApp</a:t>
            </a:r>
            <a:r>
              <a:rPr lang="en-US" dirty="0"/>
              <a:t> file will be exactly same as we have written for Injecting literal values</a:t>
            </a:r>
          </a:p>
          <a:p>
            <a:endParaRPr lang="en-US" dirty="0"/>
          </a:p>
          <a:p>
            <a:r>
              <a:rPr lang="en-US" dirty="0">
                <a:solidFill>
                  <a:srgbClr val="E8BF6A"/>
                </a:solidFill>
                <a:effectLst/>
              </a:rPr>
              <a:t>&lt;</a:t>
            </a:r>
            <a:r>
              <a:rPr lang="en-US" dirty="0" err="1">
                <a:solidFill>
                  <a:srgbClr val="9876AA"/>
                </a:solidFill>
                <a:effectLst/>
              </a:rPr>
              <a:t>context</a:t>
            </a:r>
            <a:r>
              <a:rPr lang="en-US" dirty="0" err="1">
                <a:solidFill>
                  <a:srgbClr val="E8BF6A"/>
                </a:solidFill>
                <a:effectLst/>
              </a:rPr>
              <a:t>:property-placeholder</a:t>
            </a:r>
            <a:r>
              <a:rPr lang="en-US" dirty="0">
                <a:solidFill>
                  <a:srgbClr val="E8BF6A"/>
                </a:solidFill>
                <a:effectLst/>
              </a:rPr>
              <a:t> </a:t>
            </a:r>
            <a:r>
              <a:rPr lang="en-US" dirty="0">
                <a:solidFill>
                  <a:srgbClr val="BABABA"/>
                </a:solidFill>
                <a:effectLst/>
              </a:rPr>
              <a:t>location</a:t>
            </a:r>
            <a:r>
              <a:rPr lang="en-US" dirty="0">
                <a:solidFill>
                  <a:srgbClr val="6A8759"/>
                </a:solidFill>
                <a:effectLst/>
              </a:rPr>
              <a:t>="</a:t>
            </a:r>
            <a:r>
              <a:rPr lang="en-US" dirty="0" err="1">
                <a:solidFill>
                  <a:srgbClr val="6A8759"/>
                </a:solidFill>
                <a:effectLst/>
              </a:rPr>
              <a:t>classpath:sport.properties</a:t>
            </a:r>
            <a:r>
              <a:rPr lang="en-US" dirty="0">
                <a:solidFill>
                  <a:srgbClr val="6A8759"/>
                </a:solidFill>
                <a:effectLst/>
              </a:rPr>
              <a:t>"</a:t>
            </a:r>
            <a:r>
              <a:rPr lang="en-US" dirty="0">
                <a:solidFill>
                  <a:srgbClr val="E8BF6A"/>
                </a:solidFill>
                <a:effectLst/>
              </a:rPr>
              <a:t>/&gt; //this line we have added in applicationContext.xml file.</a:t>
            </a:r>
          </a:p>
          <a:p>
            <a:endParaRPr lang="en-US" dirty="0">
              <a:solidFill>
                <a:srgbClr val="E8BF6A"/>
              </a:solidFill>
              <a:effectLst/>
            </a:endParaRPr>
          </a:p>
          <a:p>
            <a:r>
              <a:rPr lang="en-US" dirty="0">
                <a:solidFill>
                  <a:srgbClr val="E8BF6A"/>
                </a:solidFill>
                <a:effectLst/>
              </a:rPr>
              <a:t>Now literal values are not hard </a:t>
            </a:r>
            <a:r>
              <a:rPr lang="en-US" dirty="0" err="1">
                <a:solidFill>
                  <a:srgbClr val="E8BF6A"/>
                </a:solidFill>
                <a:effectLst/>
              </a:rPr>
              <a:t>coded,we</a:t>
            </a:r>
            <a:r>
              <a:rPr lang="en-US" dirty="0">
                <a:solidFill>
                  <a:srgbClr val="E8BF6A"/>
                </a:solidFill>
                <a:effectLst/>
              </a:rPr>
              <a:t> have made it flexible by including the file </a:t>
            </a:r>
            <a:r>
              <a:rPr lang="en-US" dirty="0" err="1">
                <a:solidFill>
                  <a:srgbClr val="E8BF6A"/>
                </a:solidFill>
                <a:effectLst/>
              </a:rPr>
              <a:t>sport.properties.Now</a:t>
            </a:r>
            <a:r>
              <a:rPr lang="en-US" dirty="0">
                <a:solidFill>
                  <a:srgbClr val="E8BF6A"/>
                </a:solidFill>
                <a:effectLst/>
              </a:rPr>
              <a:t> whatever we will change in </a:t>
            </a:r>
            <a:r>
              <a:rPr lang="en-US" dirty="0" err="1">
                <a:solidFill>
                  <a:srgbClr val="E8BF6A"/>
                </a:solidFill>
                <a:effectLst/>
              </a:rPr>
              <a:t>sport.properties</a:t>
            </a:r>
            <a:r>
              <a:rPr lang="en-US" dirty="0">
                <a:solidFill>
                  <a:srgbClr val="E8BF6A"/>
                </a:solidFill>
                <a:effectLst/>
              </a:rPr>
              <a:t> file it will get reflected in the output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29</a:t>
            </a:fld>
            <a:endParaRPr lang="en-US" dirty="0"/>
          </a:p>
        </p:txBody>
      </p:sp>
    </p:spTree>
    <p:extLst>
      <p:ext uri="{BB962C8B-B14F-4D97-AF65-F5344CB8AC3E}">
        <p14:creationId xmlns:p14="http://schemas.microsoft.com/office/powerpoint/2010/main" val="296233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177068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sport.properties</a:t>
            </a:r>
            <a:r>
              <a:rPr lang="en-US" dirty="0"/>
              <a:t> file must be placed in resources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1967554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https://medium.com/analytics-vidhya/dependency-injection-concept-of-spring-framework-d9c3688005f8</a:t>
            </a:r>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create the </a:t>
            </a:r>
            <a:r>
              <a:rPr lang="en-US" dirty="0" err="1"/>
              <a:t>CricketCoach</a:t>
            </a:r>
            <a:r>
              <a:rPr lang="en-US" dirty="0"/>
              <a:t> and </a:t>
            </a:r>
            <a:r>
              <a:rPr lang="en-US" dirty="0" err="1"/>
              <a:t>CricketCoach</a:t>
            </a:r>
            <a:r>
              <a:rPr lang="en-US" dirty="0"/>
              <a:t> file in the same way we have created the </a:t>
            </a:r>
            <a:r>
              <a:rPr lang="en-US" dirty="0" err="1"/>
              <a:t>BaseBall</a:t>
            </a:r>
            <a:r>
              <a:rPr lang="en-US" dirty="0"/>
              <a:t> file only the implementation inside the </a:t>
            </a:r>
            <a:r>
              <a:rPr lang="en-US" dirty="0" err="1"/>
              <a:t>getDailyWorkout</a:t>
            </a:r>
            <a:r>
              <a:rPr lang="en-US" dirty="0"/>
              <a:t>() function will be different and we can call</a:t>
            </a:r>
          </a:p>
          <a:p>
            <a:r>
              <a:rPr lang="en-US" dirty="0"/>
              <a:t>Them in the same way that we have called </a:t>
            </a:r>
            <a:r>
              <a:rPr lang="en-US" dirty="0" err="1"/>
              <a:t>TrackCoach</a:t>
            </a:r>
            <a:r>
              <a:rPr lang="en-US" dirty="0"/>
              <a:t> in the second screenshot.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1457229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0" i="1" dirty="0">
              <a:solidFill>
                <a:srgbClr val="273239"/>
              </a:solidFill>
              <a:effectLst/>
              <a:latin typeface="urw-din"/>
            </a:endParaRPr>
          </a:p>
          <a:p>
            <a:pPr marL="0" indent="0">
              <a:buFontTx/>
              <a:buNone/>
            </a:pPr>
            <a:r>
              <a:rPr lang="en-US" b="0" i="1" dirty="0">
                <a:solidFill>
                  <a:srgbClr val="273239"/>
                </a:solidFill>
                <a:effectLst/>
                <a:latin typeface="urw-din"/>
              </a:rPr>
              <a:t>First, we will see by XML configuration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24236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416349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8983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was coming while loading the spring configuration file i.e. applicationContext.xml, so if we are using maven then place it in the resources folder that is there in </a:t>
            </a:r>
            <a:r>
              <a:rPr lang="en-US" dirty="0" err="1"/>
              <a:t>src</a:t>
            </a:r>
            <a:r>
              <a:rPr lang="en-US" dirty="0"/>
              <a:t>/main in place of keeping it in </a:t>
            </a:r>
            <a:r>
              <a:rPr lang="en-US" dirty="0" err="1"/>
              <a:t>src</a:t>
            </a:r>
            <a:r>
              <a:rPr lang="en-US" dirty="0"/>
              <a:t> folder .</a:t>
            </a:r>
          </a:p>
          <a:p>
            <a:endParaRPr lang="en-US" dirty="0"/>
          </a:p>
          <a:p>
            <a:r>
              <a:rPr lang="en-US" dirty="0"/>
              <a:t>Now we have removed the dependency  of </a:t>
            </a:r>
            <a:r>
              <a:rPr lang="en-US" dirty="0" err="1"/>
              <a:t>HelloSpringApp</a:t>
            </a:r>
            <a:r>
              <a:rPr lang="en-US" dirty="0"/>
              <a:t> file from the different class files i.e. </a:t>
            </a:r>
            <a:r>
              <a:rPr lang="en-US" dirty="0" err="1"/>
              <a:t>BaseballCoach</a:t>
            </a:r>
            <a:r>
              <a:rPr lang="en-US" dirty="0"/>
              <a:t> or </a:t>
            </a:r>
            <a:r>
              <a:rPr lang="en-US" dirty="0" err="1"/>
              <a:t>TrackCoach.Now</a:t>
            </a:r>
            <a:r>
              <a:rPr lang="en-US" dirty="0"/>
              <a:t> we just need to change the class name in configuration </a:t>
            </a:r>
            <a:r>
              <a:rPr lang="en-US" dirty="0" err="1"/>
              <a:t>file.In</a:t>
            </a:r>
            <a:r>
              <a:rPr lang="en-US" dirty="0"/>
              <a:t> the above screenshot we have it as </a:t>
            </a:r>
            <a:r>
              <a:rPr lang="en-US" dirty="0" err="1"/>
              <a:t>TrackCoach,we</a:t>
            </a:r>
            <a:r>
              <a:rPr lang="en-US" dirty="0"/>
              <a:t> can change it to </a:t>
            </a:r>
            <a:r>
              <a:rPr lang="en-US" dirty="0" err="1"/>
              <a:t>BaseballCoach</a:t>
            </a:r>
            <a:r>
              <a:rPr lang="en-US" dirty="0"/>
              <a:t> or any of the class file names.</a:t>
            </a:r>
          </a:p>
          <a:p>
            <a:endParaRPr lang="en-US" dirty="0"/>
          </a:p>
          <a:p>
            <a:r>
              <a:rPr lang="en-US" dirty="0"/>
              <a:t>Question</a:t>
            </a:r>
          </a:p>
          <a:p>
            <a:endParaRPr lang="en-US" dirty="0"/>
          </a:p>
          <a:p>
            <a:r>
              <a:rPr lang="en-US" dirty="0"/>
              <a:t>Why do we specify the Coach interface in </a:t>
            </a:r>
            <a:r>
              <a:rPr lang="en-US" dirty="0" err="1"/>
              <a:t>getBean</a:t>
            </a:r>
            <a:r>
              <a:rPr lang="en-US" dirty="0"/>
              <a:t>()?</a:t>
            </a:r>
          </a:p>
          <a:p>
            <a:endParaRPr lang="en-US" dirty="0"/>
          </a:p>
          <a:p>
            <a:r>
              <a:rPr lang="en-US" dirty="0"/>
              <a:t>For example:</a:t>
            </a:r>
          </a:p>
          <a:p>
            <a:endParaRPr lang="en-US" dirty="0"/>
          </a:p>
          <a:p>
            <a:r>
              <a:rPr lang="en-US" dirty="0"/>
              <a:t>Coach </a:t>
            </a:r>
            <a:r>
              <a:rPr lang="en-US" dirty="0" err="1"/>
              <a:t>theCoach</a:t>
            </a:r>
            <a:r>
              <a:rPr lang="en-US" dirty="0"/>
              <a:t> = </a:t>
            </a:r>
            <a:r>
              <a:rPr lang="en-US" dirty="0" err="1"/>
              <a:t>context.getBean</a:t>
            </a:r>
            <a:r>
              <a:rPr lang="en-US" dirty="0"/>
              <a:t>("</a:t>
            </a:r>
            <a:r>
              <a:rPr lang="en-US" dirty="0" err="1"/>
              <a:t>myCoach</a:t>
            </a:r>
            <a:r>
              <a:rPr lang="en-US" dirty="0"/>
              <a:t>", </a:t>
            </a:r>
            <a:r>
              <a:rPr lang="en-US" dirty="0" err="1"/>
              <a:t>Coach.class</a:t>
            </a:r>
            <a:r>
              <a:rPr lang="en-US" dirty="0"/>
              <a:t>); </a:t>
            </a:r>
          </a:p>
          <a:p>
            <a:endParaRPr lang="en-US" dirty="0"/>
          </a:p>
          <a:p>
            <a:r>
              <a:rPr lang="en-US" dirty="0"/>
              <a:t>---</a:t>
            </a:r>
          </a:p>
          <a:p>
            <a:endParaRPr lang="en-US" dirty="0"/>
          </a:p>
          <a:p>
            <a:r>
              <a:rPr lang="en-US" dirty="0"/>
              <a:t>Answer</a:t>
            </a:r>
          </a:p>
          <a:p>
            <a:endParaRPr lang="en-US" dirty="0"/>
          </a:p>
          <a:p>
            <a:r>
              <a:rPr lang="en-US" dirty="0"/>
              <a:t>When we pass the interface to the method, behind the scenes Spring will cast the object for you.</a:t>
            </a:r>
          </a:p>
          <a:p>
            <a:endParaRPr lang="en-US" dirty="0"/>
          </a:p>
          <a:p>
            <a:r>
              <a:rPr lang="en-US" dirty="0" err="1"/>
              <a:t>context.getBean</a:t>
            </a:r>
            <a:r>
              <a:rPr lang="en-US" dirty="0"/>
              <a:t>("</a:t>
            </a:r>
            <a:r>
              <a:rPr lang="en-US" dirty="0" err="1"/>
              <a:t>myCoach</a:t>
            </a:r>
            <a:r>
              <a:rPr lang="en-US" dirty="0"/>
              <a:t>", </a:t>
            </a:r>
            <a:r>
              <a:rPr lang="en-US" dirty="0" err="1"/>
              <a:t>Coach.class</a:t>
            </a:r>
            <a:r>
              <a:rPr lang="en-US" dirty="0"/>
              <a:t>)  </a:t>
            </a:r>
          </a:p>
          <a:p>
            <a:endParaRPr lang="en-US" dirty="0"/>
          </a:p>
          <a:p>
            <a:r>
              <a:rPr lang="en-US" dirty="0"/>
              <a:t>However, there are some slight differences than normal casting.</a:t>
            </a:r>
          </a:p>
          <a:p>
            <a:endParaRPr lang="en-US" dirty="0"/>
          </a:p>
          <a:p>
            <a:r>
              <a:rPr lang="en-US" dirty="0"/>
              <a:t>From the Spring docs:</a:t>
            </a:r>
          </a:p>
          <a:p>
            <a:endParaRPr lang="en-US" dirty="0"/>
          </a:p>
          <a:p>
            <a:r>
              <a:rPr lang="en-US" dirty="0"/>
              <a:t>Behaves the same as </a:t>
            </a:r>
            <a:r>
              <a:rPr lang="en-US" dirty="0" err="1"/>
              <a:t>getBean</a:t>
            </a:r>
            <a:r>
              <a:rPr lang="en-US" dirty="0"/>
              <a:t>(String), but provides a measure of type safety by throwing a </a:t>
            </a:r>
            <a:r>
              <a:rPr lang="en-US" dirty="0" err="1"/>
              <a:t>BeanNotOfRequiredTypeException</a:t>
            </a:r>
            <a:r>
              <a:rPr lang="en-US" dirty="0"/>
              <a:t> if the bean is not of the required type. This means that </a:t>
            </a:r>
            <a:r>
              <a:rPr lang="en-US" dirty="0" err="1"/>
              <a:t>ClassCastException</a:t>
            </a:r>
            <a:r>
              <a:rPr lang="en-US" dirty="0"/>
              <a:t> can't be thrown on casting the result correctly, as can happen with </a:t>
            </a:r>
            <a:r>
              <a:rPr lang="en-US" dirty="0" err="1"/>
              <a:t>getBean</a:t>
            </a:r>
            <a:r>
              <a:rPr lang="en-US" dirty="0"/>
              <a:t>(String).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038179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configuration of applicationContext.xml file was taken from the downloaded codes given by the instructor.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4123549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03/10/2023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03/10/2023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03/10/2023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03/10/2023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03/10/2023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03/10/2023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03/10/2023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SPRING CORE</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BD9CD9-3767-103D-607D-834B635233E9}"/>
              </a:ext>
            </a:extLst>
          </p:cNvPr>
          <p:cNvSpPr txBox="1"/>
          <p:nvPr/>
        </p:nvSpPr>
        <p:spPr>
          <a:xfrm>
            <a:off x="266218" y="1385288"/>
            <a:ext cx="11925782" cy="923330"/>
          </a:xfrm>
          <a:prstGeom prst="rect">
            <a:avLst/>
          </a:prstGeom>
          <a:noFill/>
        </p:spPr>
        <p:txBody>
          <a:bodyPr wrap="square">
            <a:spAutoFit/>
          </a:bodyPr>
          <a:lstStyle/>
          <a:p>
            <a:r>
              <a:rPr lang="en-US" dirty="0"/>
              <a:t>The spring framework serving as a dependency injection binds together the classes of your application with the help of the instructions provided by you, which can be provided as annotations in the code or by explicitly binding the configuration code or by using an XML configuration.</a:t>
            </a:r>
          </a:p>
        </p:txBody>
      </p:sp>
      <p:sp>
        <p:nvSpPr>
          <p:cNvPr id="5" name="TextBox 4">
            <a:extLst>
              <a:ext uri="{FF2B5EF4-FFF2-40B4-BE49-F238E27FC236}">
                <a16:creationId xmlns:a16="http://schemas.microsoft.com/office/drawing/2014/main" id="{F9D92129-1CB4-E49E-4004-D2CF60D79879}"/>
              </a:ext>
            </a:extLst>
          </p:cNvPr>
          <p:cNvSpPr txBox="1"/>
          <p:nvPr/>
        </p:nvSpPr>
        <p:spPr>
          <a:xfrm>
            <a:off x="4273953" y="689223"/>
            <a:ext cx="6094070" cy="461665"/>
          </a:xfrm>
          <a:prstGeom prst="rect">
            <a:avLst/>
          </a:prstGeom>
          <a:noFill/>
        </p:spPr>
        <p:txBody>
          <a:bodyPr wrap="square">
            <a:spAutoFit/>
          </a:bodyPr>
          <a:lstStyle/>
          <a:p>
            <a:r>
              <a:rPr lang="en-US" sz="2400" b="1" dirty="0"/>
              <a:t>Dependency Injection</a:t>
            </a:r>
          </a:p>
        </p:txBody>
      </p:sp>
      <p:pic>
        <p:nvPicPr>
          <p:cNvPr id="7" name="Picture 6">
            <a:extLst>
              <a:ext uri="{FF2B5EF4-FFF2-40B4-BE49-F238E27FC236}">
                <a16:creationId xmlns:a16="http://schemas.microsoft.com/office/drawing/2014/main" id="{AAD62541-52DE-23E3-35C8-2ADCEF62C18E}"/>
              </a:ext>
            </a:extLst>
          </p:cNvPr>
          <p:cNvPicPr>
            <a:picLocks noChangeAspect="1"/>
          </p:cNvPicPr>
          <p:nvPr/>
        </p:nvPicPr>
        <p:blipFill>
          <a:blip r:embed="rId3"/>
          <a:stretch>
            <a:fillRect/>
          </a:stretch>
        </p:blipFill>
        <p:spPr>
          <a:xfrm>
            <a:off x="4273953" y="2308618"/>
            <a:ext cx="7792173" cy="4295505"/>
          </a:xfrm>
          <a:prstGeom prst="rect">
            <a:avLst/>
          </a:prstGeom>
        </p:spPr>
      </p:pic>
      <p:pic>
        <p:nvPicPr>
          <p:cNvPr id="9" name="Picture 8">
            <a:extLst>
              <a:ext uri="{FF2B5EF4-FFF2-40B4-BE49-F238E27FC236}">
                <a16:creationId xmlns:a16="http://schemas.microsoft.com/office/drawing/2014/main" id="{11B5C008-3806-B413-9AA6-123472D46E71}"/>
              </a:ext>
            </a:extLst>
          </p:cNvPr>
          <p:cNvPicPr>
            <a:picLocks noChangeAspect="1"/>
          </p:cNvPicPr>
          <p:nvPr/>
        </p:nvPicPr>
        <p:blipFill>
          <a:blip r:embed="rId4"/>
          <a:stretch>
            <a:fillRect/>
          </a:stretch>
        </p:blipFill>
        <p:spPr>
          <a:xfrm>
            <a:off x="700029" y="4015387"/>
            <a:ext cx="3448050" cy="1457325"/>
          </a:xfrm>
          <a:prstGeom prst="rect">
            <a:avLst/>
          </a:prstGeom>
        </p:spPr>
      </p:pic>
    </p:spTree>
    <p:extLst>
      <p:ext uri="{BB962C8B-B14F-4D97-AF65-F5344CB8AC3E}">
        <p14:creationId xmlns:p14="http://schemas.microsoft.com/office/powerpoint/2010/main" val="3220458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B778B1-70DC-153F-1F29-FDD4E3C8A578}"/>
              </a:ext>
            </a:extLst>
          </p:cNvPr>
          <p:cNvPicPr>
            <a:picLocks noChangeAspect="1"/>
          </p:cNvPicPr>
          <p:nvPr/>
        </p:nvPicPr>
        <p:blipFill>
          <a:blip r:embed="rId3"/>
          <a:stretch>
            <a:fillRect/>
          </a:stretch>
        </p:blipFill>
        <p:spPr>
          <a:xfrm>
            <a:off x="92598" y="656019"/>
            <a:ext cx="5440101" cy="3274624"/>
          </a:xfrm>
          <a:prstGeom prst="rect">
            <a:avLst/>
          </a:prstGeom>
        </p:spPr>
      </p:pic>
      <p:pic>
        <p:nvPicPr>
          <p:cNvPr id="5" name="Picture 4">
            <a:extLst>
              <a:ext uri="{FF2B5EF4-FFF2-40B4-BE49-F238E27FC236}">
                <a16:creationId xmlns:a16="http://schemas.microsoft.com/office/drawing/2014/main" id="{76C2AD24-A400-02FB-4E10-D3AD23CBE135}"/>
              </a:ext>
            </a:extLst>
          </p:cNvPr>
          <p:cNvPicPr>
            <a:picLocks noChangeAspect="1"/>
          </p:cNvPicPr>
          <p:nvPr/>
        </p:nvPicPr>
        <p:blipFill>
          <a:blip r:embed="rId4"/>
          <a:stretch>
            <a:fillRect/>
          </a:stretch>
        </p:blipFill>
        <p:spPr>
          <a:xfrm>
            <a:off x="4749224" y="3974518"/>
            <a:ext cx="7442776" cy="2883482"/>
          </a:xfrm>
          <a:prstGeom prst="rect">
            <a:avLst/>
          </a:prstGeom>
        </p:spPr>
      </p:pic>
    </p:spTree>
    <p:extLst>
      <p:ext uri="{BB962C8B-B14F-4D97-AF65-F5344CB8AC3E}">
        <p14:creationId xmlns:p14="http://schemas.microsoft.com/office/powerpoint/2010/main" val="132589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99788-6B2C-A2E2-7DDB-C1A5B219EDE7}"/>
              </a:ext>
            </a:extLst>
          </p:cNvPr>
          <p:cNvPicPr>
            <a:picLocks noChangeAspect="1"/>
          </p:cNvPicPr>
          <p:nvPr/>
        </p:nvPicPr>
        <p:blipFill>
          <a:blip r:embed="rId3"/>
          <a:stretch>
            <a:fillRect/>
          </a:stretch>
        </p:blipFill>
        <p:spPr>
          <a:xfrm>
            <a:off x="633413" y="681038"/>
            <a:ext cx="5019666" cy="2525150"/>
          </a:xfrm>
          <a:prstGeom prst="rect">
            <a:avLst/>
          </a:prstGeom>
        </p:spPr>
      </p:pic>
      <p:pic>
        <p:nvPicPr>
          <p:cNvPr id="7" name="Picture 6">
            <a:extLst>
              <a:ext uri="{FF2B5EF4-FFF2-40B4-BE49-F238E27FC236}">
                <a16:creationId xmlns:a16="http://schemas.microsoft.com/office/drawing/2014/main" id="{8173C190-7292-BBA1-D66A-7CB71B72D830}"/>
              </a:ext>
            </a:extLst>
          </p:cNvPr>
          <p:cNvPicPr>
            <a:picLocks noChangeAspect="1"/>
          </p:cNvPicPr>
          <p:nvPr/>
        </p:nvPicPr>
        <p:blipFill>
          <a:blip r:embed="rId4"/>
          <a:stretch>
            <a:fillRect/>
          </a:stretch>
        </p:blipFill>
        <p:spPr>
          <a:xfrm>
            <a:off x="5764192" y="681038"/>
            <a:ext cx="6294276" cy="2787384"/>
          </a:xfrm>
          <a:prstGeom prst="rect">
            <a:avLst/>
          </a:prstGeom>
        </p:spPr>
      </p:pic>
      <p:pic>
        <p:nvPicPr>
          <p:cNvPr id="9" name="Picture 8">
            <a:extLst>
              <a:ext uri="{FF2B5EF4-FFF2-40B4-BE49-F238E27FC236}">
                <a16:creationId xmlns:a16="http://schemas.microsoft.com/office/drawing/2014/main" id="{FD6A2F36-EAA6-A224-1F56-5BCE2381940F}"/>
              </a:ext>
            </a:extLst>
          </p:cNvPr>
          <p:cNvPicPr>
            <a:picLocks noChangeAspect="1"/>
          </p:cNvPicPr>
          <p:nvPr/>
        </p:nvPicPr>
        <p:blipFill>
          <a:blip r:embed="rId5"/>
          <a:stretch>
            <a:fillRect/>
          </a:stretch>
        </p:blipFill>
        <p:spPr>
          <a:xfrm>
            <a:off x="2847372" y="3577502"/>
            <a:ext cx="6146158" cy="3280498"/>
          </a:xfrm>
          <a:prstGeom prst="rect">
            <a:avLst/>
          </a:prstGeom>
        </p:spPr>
      </p:pic>
    </p:spTree>
    <p:extLst>
      <p:ext uri="{BB962C8B-B14F-4D97-AF65-F5344CB8AC3E}">
        <p14:creationId xmlns:p14="http://schemas.microsoft.com/office/powerpoint/2010/main" val="3208448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E1AFB-F697-CA9B-549A-49DDD46DE818}"/>
              </a:ext>
            </a:extLst>
          </p:cNvPr>
          <p:cNvPicPr>
            <a:picLocks noChangeAspect="1"/>
          </p:cNvPicPr>
          <p:nvPr/>
        </p:nvPicPr>
        <p:blipFill>
          <a:blip r:embed="rId3"/>
          <a:stretch>
            <a:fillRect/>
          </a:stretch>
        </p:blipFill>
        <p:spPr>
          <a:xfrm>
            <a:off x="1551006" y="1652093"/>
            <a:ext cx="9496063" cy="4724291"/>
          </a:xfrm>
          <a:prstGeom prst="rect">
            <a:avLst/>
          </a:prstGeom>
        </p:spPr>
      </p:pic>
      <p:sp>
        <p:nvSpPr>
          <p:cNvPr id="4" name="TextBox 3">
            <a:extLst>
              <a:ext uri="{FF2B5EF4-FFF2-40B4-BE49-F238E27FC236}">
                <a16:creationId xmlns:a16="http://schemas.microsoft.com/office/drawing/2014/main" id="{2D9E2564-CEFC-06E6-C5AF-EDC42D86D7A8}"/>
              </a:ext>
            </a:extLst>
          </p:cNvPr>
          <p:cNvSpPr txBox="1"/>
          <p:nvPr/>
        </p:nvSpPr>
        <p:spPr>
          <a:xfrm>
            <a:off x="4702216" y="851267"/>
            <a:ext cx="6094070" cy="369332"/>
          </a:xfrm>
          <a:prstGeom prst="rect">
            <a:avLst/>
          </a:prstGeom>
          <a:noFill/>
        </p:spPr>
        <p:txBody>
          <a:bodyPr wrap="square">
            <a:spAutoFit/>
          </a:bodyPr>
          <a:lstStyle/>
          <a:p>
            <a:r>
              <a:rPr lang="en-US" dirty="0"/>
              <a:t>Constructor Injection</a:t>
            </a:r>
          </a:p>
        </p:txBody>
      </p:sp>
    </p:spTree>
    <p:extLst>
      <p:ext uri="{BB962C8B-B14F-4D97-AF65-F5344CB8AC3E}">
        <p14:creationId xmlns:p14="http://schemas.microsoft.com/office/powerpoint/2010/main" val="30039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BC1A4-9B24-A492-1A9B-E74977043BF7}"/>
              </a:ext>
            </a:extLst>
          </p:cNvPr>
          <p:cNvPicPr>
            <a:picLocks noChangeAspect="1"/>
          </p:cNvPicPr>
          <p:nvPr/>
        </p:nvPicPr>
        <p:blipFill>
          <a:blip r:embed="rId3"/>
          <a:stretch>
            <a:fillRect/>
          </a:stretch>
        </p:blipFill>
        <p:spPr>
          <a:xfrm>
            <a:off x="867618" y="2077653"/>
            <a:ext cx="3581400" cy="1590675"/>
          </a:xfrm>
          <a:prstGeom prst="rect">
            <a:avLst/>
          </a:prstGeom>
        </p:spPr>
      </p:pic>
      <p:pic>
        <p:nvPicPr>
          <p:cNvPr id="5" name="Picture 4">
            <a:extLst>
              <a:ext uri="{FF2B5EF4-FFF2-40B4-BE49-F238E27FC236}">
                <a16:creationId xmlns:a16="http://schemas.microsoft.com/office/drawing/2014/main" id="{CA57E3D1-4B8E-ADBD-9EAE-C3FAE959B77F}"/>
              </a:ext>
            </a:extLst>
          </p:cNvPr>
          <p:cNvPicPr>
            <a:picLocks noChangeAspect="1"/>
          </p:cNvPicPr>
          <p:nvPr/>
        </p:nvPicPr>
        <p:blipFill>
          <a:blip r:embed="rId4"/>
          <a:stretch>
            <a:fillRect/>
          </a:stretch>
        </p:blipFill>
        <p:spPr>
          <a:xfrm>
            <a:off x="5515758" y="1901440"/>
            <a:ext cx="5095875" cy="1943100"/>
          </a:xfrm>
          <a:prstGeom prst="rect">
            <a:avLst/>
          </a:prstGeom>
        </p:spPr>
      </p:pic>
      <p:sp>
        <p:nvSpPr>
          <p:cNvPr id="7" name="TextBox 6">
            <a:extLst>
              <a:ext uri="{FF2B5EF4-FFF2-40B4-BE49-F238E27FC236}">
                <a16:creationId xmlns:a16="http://schemas.microsoft.com/office/drawing/2014/main" id="{96331CBA-0CE9-294F-F9EE-0173FF825186}"/>
              </a:ext>
            </a:extLst>
          </p:cNvPr>
          <p:cNvSpPr txBox="1"/>
          <p:nvPr/>
        </p:nvSpPr>
        <p:spPr>
          <a:xfrm>
            <a:off x="1206662" y="1314255"/>
            <a:ext cx="6094070" cy="369332"/>
          </a:xfrm>
          <a:prstGeom prst="rect">
            <a:avLst/>
          </a:prstGeom>
          <a:noFill/>
        </p:spPr>
        <p:txBody>
          <a:bodyPr wrap="square">
            <a:spAutoFit/>
          </a:bodyPr>
          <a:lstStyle/>
          <a:p>
            <a:r>
              <a:rPr lang="en-US" dirty="0"/>
              <a:t>Step – 1 Defining dependency interface and class</a:t>
            </a:r>
          </a:p>
        </p:txBody>
      </p:sp>
      <p:pic>
        <p:nvPicPr>
          <p:cNvPr id="9" name="Picture 8">
            <a:extLst>
              <a:ext uri="{FF2B5EF4-FFF2-40B4-BE49-F238E27FC236}">
                <a16:creationId xmlns:a16="http://schemas.microsoft.com/office/drawing/2014/main" id="{A4387B5D-3298-5C22-FBA6-2B2BECE66E78}"/>
              </a:ext>
            </a:extLst>
          </p:cNvPr>
          <p:cNvPicPr>
            <a:picLocks noChangeAspect="1"/>
          </p:cNvPicPr>
          <p:nvPr/>
        </p:nvPicPr>
        <p:blipFill>
          <a:blip r:embed="rId5"/>
          <a:stretch>
            <a:fillRect/>
          </a:stretch>
        </p:blipFill>
        <p:spPr>
          <a:xfrm>
            <a:off x="149988" y="4062393"/>
            <a:ext cx="6667500" cy="2596816"/>
          </a:xfrm>
          <a:prstGeom prst="rect">
            <a:avLst/>
          </a:prstGeom>
        </p:spPr>
      </p:pic>
    </p:spTree>
    <p:extLst>
      <p:ext uri="{BB962C8B-B14F-4D97-AF65-F5344CB8AC3E}">
        <p14:creationId xmlns:p14="http://schemas.microsoft.com/office/powerpoint/2010/main" val="979117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9EB225-18CF-7F4D-C973-C2DF40284A2F}"/>
              </a:ext>
            </a:extLst>
          </p:cNvPr>
          <p:cNvSpPr txBox="1"/>
          <p:nvPr/>
        </p:nvSpPr>
        <p:spPr>
          <a:xfrm>
            <a:off x="570054" y="955440"/>
            <a:ext cx="6094070" cy="369332"/>
          </a:xfrm>
          <a:prstGeom prst="rect">
            <a:avLst/>
          </a:prstGeom>
          <a:noFill/>
        </p:spPr>
        <p:txBody>
          <a:bodyPr wrap="square">
            <a:spAutoFit/>
          </a:bodyPr>
          <a:lstStyle/>
          <a:p>
            <a:r>
              <a:rPr lang="en-US" dirty="0"/>
              <a:t>Step - 2  Create a constructor in your class for injection</a:t>
            </a:r>
          </a:p>
        </p:txBody>
      </p:sp>
      <p:pic>
        <p:nvPicPr>
          <p:cNvPr id="5" name="Picture 4">
            <a:extLst>
              <a:ext uri="{FF2B5EF4-FFF2-40B4-BE49-F238E27FC236}">
                <a16:creationId xmlns:a16="http://schemas.microsoft.com/office/drawing/2014/main" id="{27826191-6ED8-9745-77E7-E7AE7604D056}"/>
              </a:ext>
            </a:extLst>
          </p:cNvPr>
          <p:cNvPicPr>
            <a:picLocks noChangeAspect="1"/>
          </p:cNvPicPr>
          <p:nvPr/>
        </p:nvPicPr>
        <p:blipFill>
          <a:blip r:embed="rId3"/>
          <a:stretch>
            <a:fillRect/>
          </a:stretch>
        </p:blipFill>
        <p:spPr>
          <a:xfrm>
            <a:off x="361710" y="1776563"/>
            <a:ext cx="5422739" cy="4125997"/>
          </a:xfrm>
          <a:prstGeom prst="rect">
            <a:avLst/>
          </a:prstGeom>
        </p:spPr>
      </p:pic>
      <p:pic>
        <p:nvPicPr>
          <p:cNvPr id="7" name="Picture 6">
            <a:extLst>
              <a:ext uri="{FF2B5EF4-FFF2-40B4-BE49-F238E27FC236}">
                <a16:creationId xmlns:a16="http://schemas.microsoft.com/office/drawing/2014/main" id="{107F069B-6185-4363-6889-DA80C2A13833}"/>
              </a:ext>
            </a:extLst>
          </p:cNvPr>
          <p:cNvPicPr>
            <a:picLocks noChangeAspect="1"/>
          </p:cNvPicPr>
          <p:nvPr/>
        </p:nvPicPr>
        <p:blipFill>
          <a:blip r:embed="rId4"/>
          <a:stretch>
            <a:fillRect/>
          </a:stretch>
        </p:blipFill>
        <p:spPr>
          <a:xfrm>
            <a:off x="6096000" y="1596423"/>
            <a:ext cx="5257800" cy="4486275"/>
          </a:xfrm>
          <a:prstGeom prst="rect">
            <a:avLst/>
          </a:prstGeom>
        </p:spPr>
      </p:pic>
    </p:spTree>
    <p:extLst>
      <p:ext uri="{BB962C8B-B14F-4D97-AF65-F5344CB8AC3E}">
        <p14:creationId xmlns:p14="http://schemas.microsoft.com/office/powerpoint/2010/main" val="775308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88ABBE-3BB3-0465-3A3A-87263C816D17}"/>
              </a:ext>
            </a:extLst>
          </p:cNvPr>
          <p:cNvSpPr txBox="1"/>
          <p:nvPr/>
        </p:nvSpPr>
        <p:spPr>
          <a:xfrm>
            <a:off x="558479" y="793394"/>
            <a:ext cx="6094070" cy="369332"/>
          </a:xfrm>
          <a:prstGeom prst="rect">
            <a:avLst/>
          </a:prstGeom>
          <a:noFill/>
        </p:spPr>
        <p:txBody>
          <a:bodyPr wrap="square">
            <a:spAutoFit/>
          </a:bodyPr>
          <a:lstStyle/>
          <a:p>
            <a:r>
              <a:rPr lang="en-US" dirty="0"/>
              <a:t>Step - 3 Configure the dependency injection in Spring config file</a:t>
            </a:r>
          </a:p>
        </p:txBody>
      </p:sp>
      <p:pic>
        <p:nvPicPr>
          <p:cNvPr id="5" name="Picture 4">
            <a:extLst>
              <a:ext uri="{FF2B5EF4-FFF2-40B4-BE49-F238E27FC236}">
                <a16:creationId xmlns:a16="http://schemas.microsoft.com/office/drawing/2014/main" id="{E52A47BF-38CB-9778-5406-C98DF102F7F9}"/>
              </a:ext>
            </a:extLst>
          </p:cNvPr>
          <p:cNvPicPr>
            <a:picLocks noChangeAspect="1"/>
          </p:cNvPicPr>
          <p:nvPr/>
        </p:nvPicPr>
        <p:blipFill>
          <a:blip r:embed="rId3"/>
          <a:stretch>
            <a:fillRect/>
          </a:stretch>
        </p:blipFill>
        <p:spPr>
          <a:xfrm>
            <a:off x="3214687" y="1162726"/>
            <a:ext cx="5762625" cy="5486400"/>
          </a:xfrm>
          <a:prstGeom prst="rect">
            <a:avLst/>
          </a:prstGeom>
        </p:spPr>
      </p:pic>
    </p:spTree>
    <p:extLst>
      <p:ext uri="{BB962C8B-B14F-4D97-AF65-F5344CB8AC3E}">
        <p14:creationId xmlns:p14="http://schemas.microsoft.com/office/powerpoint/2010/main" val="193365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C9888-F647-AB27-DB21-6839CDEC1599}"/>
              </a:ext>
            </a:extLst>
          </p:cNvPr>
          <p:cNvPicPr>
            <a:picLocks noChangeAspect="1"/>
          </p:cNvPicPr>
          <p:nvPr/>
        </p:nvPicPr>
        <p:blipFill>
          <a:blip r:embed="rId3"/>
          <a:stretch>
            <a:fillRect/>
          </a:stretch>
        </p:blipFill>
        <p:spPr>
          <a:xfrm>
            <a:off x="809625" y="923925"/>
            <a:ext cx="10572750" cy="5934075"/>
          </a:xfrm>
          <a:prstGeom prst="rect">
            <a:avLst/>
          </a:prstGeom>
        </p:spPr>
      </p:pic>
    </p:spTree>
    <p:extLst>
      <p:ext uri="{BB962C8B-B14F-4D97-AF65-F5344CB8AC3E}">
        <p14:creationId xmlns:p14="http://schemas.microsoft.com/office/powerpoint/2010/main" val="4134559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179EE-5AE0-C3CE-FAAE-55978886F3A8}"/>
              </a:ext>
            </a:extLst>
          </p:cNvPr>
          <p:cNvSpPr txBox="1"/>
          <p:nvPr/>
        </p:nvSpPr>
        <p:spPr>
          <a:xfrm>
            <a:off x="4829537" y="504028"/>
            <a:ext cx="6094070" cy="369332"/>
          </a:xfrm>
          <a:prstGeom prst="rect">
            <a:avLst/>
          </a:prstGeom>
          <a:noFill/>
        </p:spPr>
        <p:txBody>
          <a:bodyPr wrap="square">
            <a:spAutoFit/>
          </a:bodyPr>
          <a:lstStyle/>
          <a:p>
            <a:r>
              <a:rPr lang="en-US" dirty="0"/>
              <a:t>Setter Injection</a:t>
            </a:r>
          </a:p>
        </p:txBody>
      </p:sp>
      <p:pic>
        <p:nvPicPr>
          <p:cNvPr id="5" name="Picture 4">
            <a:extLst>
              <a:ext uri="{FF2B5EF4-FFF2-40B4-BE49-F238E27FC236}">
                <a16:creationId xmlns:a16="http://schemas.microsoft.com/office/drawing/2014/main" id="{A28C96A7-716F-6B08-095B-D4AEC9DC7419}"/>
              </a:ext>
            </a:extLst>
          </p:cNvPr>
          <p:cNvPicPr>
            <a:picLocks noChangeAspect="1"/>
          </p:cNvPicPr>
          <p:nvPr/>
        </p:nvPicPr>
        <p:blipFill>
          <a:blip r:embed="rId3"/>
          <a:stretch>
            <a:fillRect/>
          </a:stretch>
        </p:blipFill>
        <p:spPr>
          <a:xfrm>
            <a:off x="1376302" y="873360"/>
            <a:ext cx="9277350" cy="2038350"/>
          </a:xfrm>
          <a:prstGeom prst="rect">
            <a:avLst/>
          </a:prstGeom>
        </p:spPr>
      </p:pic>
      <p:pic>
        <p:nvPicPr>
          <p:cNvPr id="7" name="Picture 6">
            <a:extLst>
              <a:ext uri="{FF2B5EF4-FFF2-40B4-BE49-F238E27FC236}">
                <a16:creationId xmlns:a16="http://schemas.microsoft.com/office/drawing/2014/main" id="{1ECF0F62-55FD-9AB5-8F12-16D5CB9CE218}"/>
              </a:ext>
            </a:extLst>
          </p:cNvPr>
          <p:cNvPicPr>
            <a:picLocks noChangeAspect="1"/>
          </p:cNvPicPr>
          <p:nvPr/>
        </p:nvPicPr>
        <p:blipFill>
          <a:blip r:embed="rId4"/>
          <a:stretch>
            <a:fillRect/>
          </a:stretch>
        </p:blipFill>
        <p:spPr>
          <a:xfrm>
            <a:off x="0" y="3281042"/>
            <a:ext cx="6229611" cy="3153602"/>
          </a:xfrm>
          <a:prstGeom prst="rect">
            <a:avLst/>
          </a:prstGeom>
        </p:spPr>
      </p:pic>
      <p:pic>
        <p:nvPicPr>
          <p:cNvPr id="11" name="Picture 10">
            <a:extLst>
              <a:ext uri="{FF2B5EF4-FFF2-40B4-BE49-F238E27FC236}">
                <a16:creationId xmlns:a16="http://schemas.microsoft.com/office/drawing/2014/main" id="{DFF46B6D-698D-7149-A124-A388D72E8D26}"/>
              </a:ext>
            </a:extLst>
          </p:cNvPr>
          <p:cNvPicPr>
            <a:picLocks noChangeAspect="1"/>
          </p:cNvPicPr>
          <p:nvPr/>
        </p:nvPicPr>
        <p:blipFill>
          <a:blip r:embed="rId5"/>
          <a:stretch>
            <a:fillRect/>
          </a:stretch>
        </p:blipFill>
        <p:spPr>
          <a:xfrm>
            <a:off x="6270551" y="3281042"/>
            <a:ext cx="5921449" cy="3038568"/>
          </a:xfrm>
          <a:prstGeom prst="rect">
            <a:avLst/>
          </a:prstGeom>
        </p:spPr>
      </p:pic>
    </p:spTree>
    <p:extLst>
      <p:ext uri="{BB962C8B-B14F-4D97-AF65-F5344CB8AC3E}">
        <p14:creationId xmlns:p14="http://schemas.microsoft.com/office/powerpoint/2010/main" val="334205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5F876C-B57F-E9ED-E8DF-A761A207D43E}"/>
              </a:ext>
            </a:extLst>
          </p:cNvPr>
          <p:cNvPicPr>
            <a:picLocks noChangeAspect="1"/>
          </p:cNvPicPr>
          <p:nvPr/>
        </p:nvPicPr>
        <p:blipFill>
          <a:blip r:embed="rId3"/>
          <a:stretch>
            <a:fillRect/>
          </a:stretch>
        </p:blipFill>
        <p:spPr>
          <a:xfrm>
            <a:off x="371475" y="723900"/>
            <a:ext cx="11449050" cy="5410200"/>
          </a:xfrm>
          <a:prstGeom prst="rect">
            <a:avLst/>
          </a:prstGeom>
        </p:spPr>
      </p:pic>
    </p:spTree>
    <p:extLst>
      <p:ext uri="{BB962C8B-B14F-4D97-AF65-F5344CB8AC3E}">
        <p14:creationId xmlns:p14="http://schemas.microsoft.com/office/powerpoint/2010/main" val="42775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70F0E9-966C-6E70-F6A6-0B142C1B76A3}"/>
              </a:ext>
            </a:extLst>
          </p:cNvPr>
          <p:cNvSpPr txBox="1"/>
          <p:nvPr/>
        </p:nvSpPr>
        <p:spPr>
          <a:xfrm>
            <a:off x="4520953" y="902848"/>
            <a:ext cx="6094520" cy="369332"/>
          </a:xfrm>
          <a:prstGeom prst="rect">
            <a:avLst/>
          </a:prstGeom>
          <a:noFill/>
        </p:spPr>
        <p:txBody>
          <a:bodyPr wrap="square">
            <a:spAutoFit/>
          </a:bodyPr>
          <a:lstStyle/>
          <a:p>
            <a:r>
              <a:rPr lang="en-US" dirty="0"/>
              <a:t>Inversion of Control</a:t>
            </a:r>
          </a:p>
        </p:txBody>
      </p:sp>
      <p:sp>
        <p:nvSpPr>
          <p:cNvPr id="5" name="TextBox 4">
            <a:extLst>
              <a:ext uri="{FF2B5EF4-FFF2-40B4-BE49-F238E27FC236}">
                <a16:creationId xmlns:a16="http://schemas.microsoft.com/office/drawing/2014/main" id="{A53E1B66-16C1-8D6D-2551-71DF2BC6D7B9}"/>
              </a:ext>
            </a:extLst>
          </p:cNvPr>
          <p:cNvSpPr txBox="1"/>
          <p:nvPr/>
        </p:nvSpPr>
        <p:spPr>
          <a:xfrm>
            <a:off x="650288" y="1662745"/>
            <a:ext cx="10855171" cy="923330"/>
          </a:xfrm>
          <a:prstGeom prst="rect">
            <a:avLst/>
          </a:prstGeom>
          <a:noFill/>
        </p:spPr>
        <p:txBody>
          <a:bodyPr wrap="square">
            <a:spAutoFit/>
          </a:bodyPr>
          <a:lstStyle/>
          <a:p>
            <a:r>
              <a:rPr lang="en-US" dirty="0"/>
              <a:t>Spring IoC (Inversion of Control) Container is the core of Spring Framework. It creates the objects, configures and assembles their dependencies, manages their entire life cycle. The Container uses Dependency Injection(DI) to manage the components that make up the application.</a:t>
            </a:r>
          </a:p>
        </p:txBody>
      </p:sp>
      <p:pic>
        <p:nvPicPr>
          <p:cNvPr id="8" name="Picture 7">
            <a:extLst>
              <a:ext uri="{FF2B5EF4-FFF2-40B4-BE49-F238E27FC236}">
                <a16:creationId xmlns:a16="http://schemas.microsoft.com/office/drawing/2014/main" id="{895200F8-359B-6C73-BEEE-CDA05FC12A12}"/>
              </a:ext>
            </a:extLst>
          </p:cNvPr>
          <p:cNvPicPr>
            <a:picLocks noChangeAspect="1"/>
          </p:cNvPicPr>
          <p:nvPr/>
        </p:nvPicPr>
        <p:blipFill>
          <a:blip r:embed="rId3"/>
          <a:stretch>
            <a:fillRect/>
          </a:stretch>
        </p:blipFill>
        <p:spPr>
          <a:xfrm>
            <a:off x="2404277" y="3381937"/>
            <a:ext cx="8058150" cy="1571625"/>
          </a:xfrm>
          <a:prstGeom prst="rect">
            <a:avLst/>
          </a:prstGeom>
        </p:spPr>
      </p:pic>
    </p:spTree>
    <p:extLst>
      <p:ext uri="{BB962C8B-B14F-4D97-AF65-F5344CB8AC3E}">
        <p14:creationId xmlns:p14="http://schemas.microsoft.com/office/powerpoint/2010/main" val="4013181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265A23-3F09-554B-B248-BF50A04BB444}"/>
              </a:ext>
            </a:extLst>
          </p:cNvPr>
          <p:cNvSpPr txBox="1"/>
          <p:nvPr/>
        </p:nvSpPr>
        <p:spPr>
          <a:xfrm>
            <a:off x="720525" y="723946"/>
            <a:ext cx="6094070" cy="369332"/>
          </a:xfrm>
          <a:prstGeom prst="rect">
            <a:avLst/>
          </a:prstGeom>
          <a:noFill/>
        </p:spPr>
        <p:txBody>
          <a:bodyPr wrap="square">
            <a:spAutoFit/>
          </a:bodyPr>
          <a:lstStyle/>
          <a:p>
            <a:r>
              <a:rPr lang="en-US" dirty="0"/>
              <a:t>Step – 1 Create setter methods in your class for injection</a:t>
            </a:r>
          </a:p>
        </p:txBody>
      </p:sp>
      <p:pic>
        <p:nvPicPr>
          <p:cNvPr id="4" name="Picture 3">
            <a:extLst>
              <a:ext uri="{FF2B5EF4-FFF2-40B4-BE49-F238E27FC236}">
                <a16:creationId xmlns:a16="http://schemas.microsoft.com/office/drawing/2014/main" id="{B42C65D7-7D1F-A36E-F91C-92B96E4A74E8}"/>
              </a:ext>
            </a:extLst>
          </p:cNvPr>
          <p:cNvPicPr>
            <a:picLocks noChangeAspect="1"/>
          </p:cNvPicPr>
          <p:nvPr/>
        </p:nvPicPr>
        <p:blipFill>
          <a:blip r:embed="rId3"/>
          <a:stretch>
            <a:fillRect/>
          </a:stretch>
        </p:blipFill>
        <p:spPr>
          <a:xfrm>
            <a:off x="720525" y="1188514"/>
            <a:ext cx="9886950" cy="4295775"/>
          </a:xfrm>
          <a:prstGeom prst="rect">
            <a:avLst/>
          </a:prstGeom>
        </p:spPr>
      </p:pic>
    </p:spTree>
    <p:extLst>
      <p:ext uri="{BB962C8B-B14F-4D97-AF65-F5344CB8AC3E}">
        <p14:creationId xmlns:p14="http://schemas.microsoft.com/office/powerpoint/2010/main" val="2120217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2AAA3-C12D-3747-1D66-A6B03A15FDD8}"/>
              </a:ext>
            </a:extLst>
          </p:cNvPr>
          <p:cNvSpPr txBox="1"/>
          <p:nvPr/>
        </p:nvSpPr>
        <p:spPr>
          <a:xfrm>
            <a:off x="685801" y="619774"/>
            <a:ext cx="6235860" cy="369332"/>
          </a:xfrm>
          <a:prstGeom prst="rect">
            <a:avLst/>
          </a:prstGeom>
          <a:noFill/>
        </p:spPr>
        <p:txBody>
          <a:bodyPr wrap="square">
            <a:spAutoFit/>
          </a:bodyPr>
          <a:lstStyle/>
          <a:p>
            <a:r>
              <a:rPr lang="en-US" dirty="0"/>
              <a:t>Step – 2  Configure the dependency injection in Spring config file</a:t>
            </a:r>
          </a:p>
        </p:txBody>
      </p:sp>
      <p:pic>
        <p:nvPicPr>
          <p:cNvPr id="4" name="Picture 3">
            <a:extLst>
              <a:ext uri="{FF2B5EF4-FFF2-40B4-BE49-F238E27FC236}">
                <a16:creationId xmlns:a16="http://schemas.microsoft.com/office/drawing/2014/main" id="{6F9A7C33-5257-8F51-E3A8-8C42B0E5030A}"/>
              </a:ext>
            </a:extLst>
          </p:cNvPr>
          <p:cNvPicPr>
            <a:picLocks noChangeAspect="1"/>
          </p:cNvPicPr>
          <p:nvPr/>
        </p:nvPicPr>
        <p:blipFill>
          <a:blip r:embed="rId3"/>
          <a:stretch>
            <a:fillRect/>
          </a:stretch>
        </p:blipFill>
        <p:spPr>
          <a:xfrm>
            <a:off x="3194613" y="1096177"/>
            <a:ext cx="5913216" cy="5761823"/>
          </a:xfrm>
          <a:prstGeom prst="rect">
            <a:avLst/>
          </a:prstGeom>
        </p:spPr>
      </p:pic>
    </p:spTree>
    <p:extLst>
      <p:ext uri="{BB962C8B-B14F-4D97-AF65-F5344CB8AC3E}">
        <p14:creationId xmlns:p14="http://schemas.microsoft.com/office/powerpoint/2010/main" val="4093329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88AAA1-EA83-AA8D-FFBE-1AB17951DEC6}"/>
              </a:ext>
            </a:extLst>
          </p:cNvPr>
          <p:cNvPicPr>
            <a:picLocks noChangeAspect="1"/>
          </p:cNvPicPr>
          <p:nvPr/>
        </p:nvPicPr>
        <p:blipFill>
          <a:blip r:embed="rId3"/>
          <a:stretch>
            <a:fillRect/>
          </a:stretch>
        </p:blipFill>
        <p:spPr>
          <a:xfrm>
            <a:off x="0" y="1030874"/>
            <a:ext cx="12192000" cy="4796252"/>
          </a:xfrm>
          <a:prstGeom prst="rect">
            <a:avLst/>
          </a:prstGeom>
        </p:spPr>
      </p:pic>
    </p:spTree>
    <p:extLst>
      <p:ext uri="{BB962C8B-B14F-4D97-AF65-F5344CB8AC3E}">
        <p14:creationId xmlns:p14="http://schemas.microsoft.com/office/powerpoint/2010/main" val="45900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814CB3-4EC2-8168-1176-522B527EAAC7}"/>
              </a:ext>
            </a:extLst>
          </p:cNvPr>
          <p:cNvSpPr txBox="1"/>
          <p:nvPr/>
        </p:nvSpPr>
        <p:spPr>
          <a:xfrm>
            <a:off x="4736940" y="608199"/>
            <a:ext cx="6094070" cy="369332"/>
          </a:xfrm>
          <a:prstGeom prst="rect">
            <a:avLst/>
          </a:prstGeom>
          <a:noFill/>
        </p:spPr>
        <p:txBody>
          <a:bodyPr wrap="square">
            <a:spAutoFit/>
          </a:bodyPr>
          <a:lstStyle/>
          <a:p>
            <a:r>
              <a:rPr lang="en-US" dirty="0"/>
              <a:t>Injecting literal values</a:t>
            </a:r>
          </a:p>
        </p:txBody>
      </p:sp>
      <p:pic>
        <p:nvPicPr>
          <p:cNvPr id="5" name="Picture 4">
            <a:extLst>
              <a:ext uri="{FF2B5EF4-FFF2-40B4-BE49-F238E27FC236}">
                <a16:creationId xmlns:a16="http://schemas.microsoft.com/office/drawing/2014/main" id="{D38FDF8C-B5F9-1F2A-54DC-0D7F09DF61E8}"/>
              </a:ext>
            </a:extLst>
          </p:cNvPr>
          <p:cNvPicPr>
            <a:picLocks noChangeAspect="1"/>
          </p:cNvPicPr>
          <p:nvPr/>
        </p:nvPicPr>
        <p:blipFill>
          <a:blip r:embed="rId3"/>
          <a:stretch>
            <a:fillRect/>
          </a:stretch>
        </p:blipFill>
        <p:spPr>
          <a:xfrm>
            <a:off x="3675806" y="1255703"/>
            <a:ext cx="4264427" cy="2173297"/>
          </a:xfrm>
          <a:prstGeom prst="rect">
            <a:avLst/>
          </a:prstGeom>
        </p:spPr>
      </p:pic>
      <p:pic>
        <p:nvPicPr>
          <p:cNvPr id="9" name="Picture 8">
            <a:extLst>
              <a:ext uri="{FF2B5EF4-FFF2-40B4-BE49-F238E27FC236}">
                <a16:creationId xmlns:a16="http://schemas.microsoft.com/office/drawing/2014/main" id="{3D9E64FD-1433-BA24-569F-D6CDF6936DF7}"/>
              </a:ext>
            </a:extLst>
          </p:cNvPr>
          <p:cNvPicPr>
            <a:picLocks noChangeAspect="1"/>
          </p:cNvPicPr>
          <p:nvPr/>
        </p:nvPicPr>
        <p:blipFill>
          <a:blip r:embed="rId4"/>
          <a:stretch>
            <a:fillRect/>
          </a:stretch>
        </p:blipFill>
        <p:spPr>
          <a:xfrm>
            <a:off x="604054" y="3796495"/>
            <a:ext cx="5651499" cy="2684965"/>
          </a:xfrm>
          <a:prstGeom prst="rect">
            <a:avLst/>
          </a:prstGeom>
        </p:spPr>
      </p:pic>
      <p:pic>
        <p:nvPicPr>
          <p:cNvPr id="11" name="Picture 10">
            <a:extLst>
              <a:ext uri="{FF2B5EF4-FFF2-40B4-BE49-F238E27FC236}">
                <a16:creationId xmlns:a16="http://schemas.microsoft.com/office/drawing/2014/main" id="{8537685B-9B0C-4E5E-3625-A3254804E2F8}"/>
              </a:ext>
            </a:extLst>
          </p:cNvPr>
          <p:cNvPicPr>
            <a:picLocks noChangeAspect="1"/>
          </p:cNvPicPr>
          <p:nvPr/>
        </p:nvPicPr>
        <p:blipFill>
          <a:blip r:embed="rId5"/>
          <a:stretch>
            <a:fillRect/>
          </a:stretch>
        </p:blipFill>
        <p:spPr>
          <a:xfrm>
            <a:off x="6558987" y="3796495"/>
            <a:ext cx="5334000" cy="2533650"/>
          </a:xfrm>
          <a:prstGeom prst="rect">
            <a:avLst/>
          </a:prstGeom>
        </p:spPr>
      </p:pic>
    </p:spTree>
    <p:extLst>
      <p:ext uri="{BB962C8B-B14F-4D97-AF65-F5344CB8AC3E}">
        <p14:creationId xmlns:p14="http://schemas.microsoft.com/office/powerpoint/2010/main" val="365400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743AE6-2C61-B88A-614F-7E1289308ADA}"/>
              </a:ext>
            </a:extLst>
          </p:cNvPr>
          <p:cNvSpPr txBox="1"/>
          <p:nvPr/>
        </p:nvSpPr>
        <p:spPr>
          <a:xfrm>
            <a:off x="408008" y="550325"/>
            <a:ext cx="6094070" cy="369332"/>
          </a:xfrm>
          <a:prstGeom prst="rect">
            <a:avLst/>
          </a:prstGeom>
          <a:noFill/>
        </p:spPr>
        <p:txBody>
          <a:bodyPr wrap="square">
            <a:spAutoFit/>
          </a:bodyPr>
          <a:lstStyle/>
          <a:p>
            <a:r>
              <a:rPr lang="en-US" dirty="0"/>
              <a:t>Step - 1- Create setter method in your class for injection</a:t>
            </a:r>
          </a:p>
        </p:txBody>
      </p:sp>
      <p:pic>
        <p:nvPicPr>
          <p:cNvPr id="5" name="Picture 4">
            <a:extLst>
              <a:ext uri="{FF2B5EF4-FFF2-40B4-BE49-F238E27FC236}">
                <a16:creationId xmlns:a16="http://schemas.microsoft.com/office/drawing/2014/main" id="{5ADAB85A-B34D-521C-D342-22C7836C05C6}"/>
              </a:ext>
            </a:extLst>
          </p:cNvPr>
          <p:cNvPicPr>
            <a:picLocks noChangeAspect="1"/>
          </p:cNvPicPr>
          <p:nvPr/>
        </p:nvPicPr>
        <p:blipFill>
          <a:blip r:embed="rId3"/>
          <a:stretch>
            <a:fillRect/>
          </a:stretch>
        </p:blipFill>
        <p:spPr>
          <a:xfrm>
            <a:off x="995423" y="1219580"/>
            <a:ext cx="10607046" cy="5343265"/>
          </a:xfrm>
          <a:prstGeom prst="rect">
            <a:avLst/>
          </a:prstGeom>
        </p:spPr>
      </p:pic>
    </p:spTree>
    <p:extLst>
      <p:ext uri="{BB962C8B-B14F-4D97-AF65-F5344CB8AC3E}">
        <p14:creationId xmlns:p14="http://schemas.microsoft.com/office/powerpoint/2010/main" val="812460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8CC0CF-0EE3-437B-1177-CC28B5DDF273}"/>
              </a:ext>
            </a:extLst>
          </p:cNvPr>
          <p:cNvPicPr>
            <a:picLocks noChangeAspect="1"/>
          </p:cNvPicPr>
          <p:nvPr/>
        </p:nvPicPr>
        <p:blipFill>
          <a:blip r:embed="rId3"/>
          <a:stretch>
            <a:fillRect/>
          </a:stretch>
        </p:blipFill>
        <p:spPr>
          <a:xfrm>
            <a:off x="0" y="1131732"/>
            <a:ext cx="6220368" cy="5726268"/>
          </a:xfrm>
          <a:prstGeom prst="rect">
            <a:avLst/>
          </a:prstGeom>
        </p:spPr>
      </p:pic>
      <p:sp>
        <p:nvSpPr>
          <p:cNvPr id="5" name="TextBox 4">
            <a:extLst>
              <a:ext uri="{FF2B5EF4-FFF2-40B4-BE49-F238E27FC236}">
                <a16:creationId xmlns:a16="http://schemas.microsoft.com/office/drawing/2014/main" id="{DFC7CD52-D2D0-DFA5-D4F7-9DACF1DC8E1E}"/>
              </a:ext>
            </a:extLst>
          </p:cNvPr>
          <p:cNvSpPr txBox="1"/>
          <p:nvPr/>
        </p:nvSpPr>
        <p:spPr>
          <a:xfrm>
            <a:off x="627927" y="596625"/>
            <a:ext cx="6094070" cy="369332"/>
          </a:xfrm>
          <a:prstGeom prst="rect">
            <a:avLst/>
          </a:prstGeom>
          <a:noFill/>
        </p:spPr>
        <p:txBody>
          <a:bodyPr wrap="square">
            <a:spAutoFit/>
          </a:bodyPr>
          <a:lstStyle/>
          <a:p>
            <a:r>
              <a:rPr lang="en-US" dirty="0"/>
              <a:t>Step - 2- Configure the injection in spring config file</a:t>
            </a:r>
          </a:p>
        </p:txBody>
      </p:sp>
      <p:pic>
        <p:nvPicPr>
          <p:cNvPr id="7" name="Picture 6">
            <a:extLst>
              <a:ext uri="{FF2B5EF4-FFF2-40B4-BE49-F238E27FC236}">
                <a16:creationId xmlns:a16="http://schemas.microsoft.com/office/drawing/2014/main" id="{F53A1BB6-0C86-96AA-AB81-7DB7ACF356EC}"/>
              </a:ext>
            </a:extLst>
          </p:cNvPr>
          <p:cNvPicPr>
            <a:picLocks noChangeAspect="1"/>
          </p:cNvPicPr>
          <p:nvPr/>
        </p:nvPicPr>
        <p:blipFill>
          <a:blip r:embed="rId4"/>
          <a:stretch>
            <a:fillRect/>
          </a:stretch>
        </p:blipFill>
        <p:spPr>
          <a:xfrm>
            <a:off x="6319199" y="1319851"/>
            <a:ext cx="5733964" cy="5350030"/>
          </a:xfrm>
          <a:prstGeom prst="rect">
            <a:avLst/>
          </a:prstGeom>
        </p:spPr>
      </p:pic>
    </p:spTree>
    <p:extLst>
      <p:ext uri="{BB962C8B-B14F-4D97-AF65-F5344CB8AC3E}">
        <p14:creationId xmlns:p14="http://schemas.microsoft.com/office/powerpoint/2010/main" val="721803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7C6C0-2DE6-B641-129D-B9FBC997957C}"/>
              </a:ext>
            </a:extLst>
          </p:cNvPr>
          <p:cNvSpPr txBox="1"/>
          <p:nvPr/>
        </p:nvSpPr>
        <p:spPr>
          <a:xfrm>
            <a:off x="3949861" y="596624"/>
            <a:ext cx="6094070" cy="369332"/>
          </a:xfrm>
          <a:prstGeom prst="rect">
            <a:avLst/>
          </a:prstGeom>
          <a:noFill/>
        </p:spPr>
        <p:txBody>
          <a:bodyPr wrap="square">
            <a:spAutoFit/>
          </a:bodyPr>
          <a:lstStyle/>
          <a:p>
            <a:r>
              <a:rPr lang="en-US" dirty="0"/>
              <a:t>If we see </a:t>
            </a:r>
            <a:r>
              <a:rPr lang="en-US" dirty="0" err="1"/>
              <a:t>SetterDemoApp</a:t>
            </a:r>
            <a:r>
              <a:rPr lang="en-US" dirty="0"/>
              <a:t> on slide number 22</a:t>
            </a:r>
          </a:p>
        </p:txBody>
      </p:sp>
      <p:sp>
        <p:nvSpPr>
          <p:cNvPr id="5" name="TextBox 4">
            <a:extLst>
              <a:ext uri="{FF2B5EF4-FFF2-40B4-BE49-F238E27FC236}">
                <a16:creationId xmlns:a16="http://schemas.microsoft.com/office/drawing/2014/main" id="{716E5F9E-2AF2-772C-2BB4-DC801169E632}"/>
              </a:ext>
            </a:extLst>
          </p:cNvPr>
          <p:cNvSpPr txBox="1"/>
          <p:nvPr/>
        </p:nvSpPr>
        <p:spPr>
          <a:xfrm>
            <a:off x="293226" y="965956"/>
            <a:ext cx="11898774" cy="5909310"/>
          </a:xfrm>
          <a:prstGeom prst="rect">
            <a:avLst/>
          </a:prstGeom>
          <a:noFill/>
        </p:spPr>
        <p:txBody>
          <a:bodyPr wrap="square">
            <a:spAutoFit/>
          </a:bodyPr>
          <a:lstStyle/>
          <a:p>
            <a:r>
              <a:rPr lang="en-US" sz="1400" dirty="0"/>
              <a:t>Why do we use </a:t>
            </a:r>
            <a:r>
              <a:rPr lang="en-US" sz="1400" dirty="0" err="1"/>
              <a:t>CricketCoach</a:t>
            </a:r>
            <a:r>
              <a:rPr lang="en-US" sz="1400" dirty="0"/>
              <a:t> class instead of Coach Interface?</a:t>
            </a:r>
          </a:p>
          <a:p>
            <a:r>
              <a:rPr lang="en-US" sz="1400" dirty="0"/>
              <a:t>Question:</a:t>
            </a:r>
          </a:p>
          <a:p>
            <a:endParaRPr lang="en-US" sz="1400" dirty="0"/>
          </a:p>
          <a:p>
            <a:r>
              <a:rPr lang="en-US" sz="1400" dirty="0"/>
              <a:t>For the </a:t>
            </a:r>
            <a:r>
              <a:rPr lang="en-US" sz="1400" dirty="0" err="1"/>
              <a:t>CricketCoach</a:t>
            </a:r>
            <a:r>
              <a:rPr lang="en-US" sz="1400" dirty="0"/>
              <a:t> example with Setter Injection, why do we use the </a:t>
            </a:r>
            <a:r>
              <a:rPr lang="en-US" sz="1400" dirty="0" err="1"/>
              <a:t>CricketCoach</a:t>
            </a:r>
            <a:r>
              <a:rPr lang="en-US" sz="1400" dirty="0"/>
              <a:t> class instead of the Coach interface?</a:t>
            </a:r>
          </a:p>
          <a:p>
            <a:endParaRPr lang="en-US" sz="1400" dirty="0"/>
          </a:p>
          <a:p>
            <a:r>
              <a:rPr lang="en-US" sz="1400" dirty="0"/>
              <a:t>Answer:</a:t>
            </a:r>
          </a:p>
          <a:p>
            <a:r>
              <a:rPr lang="en-US" sz="1400" dirty="0"/>
              <a:t>The </a:t>
            </a:r>
            <a:r>
              <a:rPr lang="en-US" sz="1400" dirty="0" err="1"/>
              <a:t>getTeam</a:t>
            </a:r>
            <a:r>
              <a:rPr lang="en-US" sz="1400" dirty="0"/>
              <a:t>() method is only defined in the </a:t>
            </a:r>
            <a:r>
              <a:rPr lang="en-US" sz="1400" dirty="0" err="1"/>
              <a:t>CricketCoach</a:t>
            </a:r>
            <a:r>
              <a:rPr lang="en-US" sz="1400" dirty="0"/>
              <a:t> class. It is not part of the Coach interface.</a:t>
            </a:r>
          </a:p>
          <a:p>
            <a:r>
              <a:rPr lang="en-US" sz="1400" dirty="0"/>
              <a:t>As a result, you would need the following code:</a:t>
            </a:r>
          </a:p>
          <a:p>
            <a:endParaRPr lang="en-US" sz="1400" dirty="0"/>
          </a:p>
          <a:p>
            <a:r>
              <a:rPr lang="en-US" sz="1400" dirty="0"/>
              <a:t>    </a:t>
            </a:r>
            <a:r>
              <a:rPr lang="en-US" sz="1400" dirty="0" err="1"/>
              <a:t>CricketCoach</a:t>
            </a:r>
            <a:r>
              <a:rPr lang="en-US" sz="1400" dirty="0"/>
              <a:t> </a:t>
            </a:r>
            <a:r>
              <a:rPr lang="en-US" sz="1400" dirty="0" err="1"/>
              <a:t>theCricketCoach</a:t>
            </a:r>
            <a:r>
              <a:rPr lang="en-US" sz="1400" dirty="0"/>
              <a:t> = </a:t>
            </a:r>
            <a:r>
              <a:rPr lang="en-US" sz="1400" dirty="0" err="1"/>
              <a:t>context.getBean</a:t>
            </a:r>
            <a:r>
              <a:rPr lang="en-US" sz="1400" dirty="0"/>
              <a:t>("</a:t>
            </a:r>
            <a:r>
              <a:rPr lang="en-US" sz="1400" dirty="0" err="1"/>
              <a:t>myCricketCoach</a:t>
            </a:r>
            <a:r>
              <a:rPr lang="en-US" sz="1400" dirty="0"/>
              <a:t>", </a:t>
            </a:r>
            <a:r>
              <a:rPr lang="en-US" sz="1400" dirty="0" err="1"/>
              <a:t>CricketCoach.class</a:t>
            </a:r>
            <a:r>
              <a:rPr lang="en-US" sz="1400" dirty="0"/>
              <a:t>); </a:t>
            </a:r>
          </a:p>
          <a:p>
            <a:r>
              <a:rPr lang="en-US" sz="1400" dirty="0"/>
              <a:t>---</a:t>
            </a:r>
          </a:p>
          <a:p>
            <a:r>
              <a:rPr lang="en-US" sz="1400" dirty="0"/>
              <a:t>The Coach interface has two methods: </a:t>
            </a:r>
            <a:r>
              <a:rPr lang="en-US" sz="1400" dirty="0" err="1"/>
              <a:t>getDailyWorkout</a:t>
            </a:r>
            <a:r>
              <a:rPr lang="en-US" sz="1400" dirty="0"/>
              <a:t> and </a:t>
            </a:r>
            <a:r>
              <a:rPr lang="en-US" sz="1400" dirty="0" err="1"/>
              <a:t>getDailyFortune</a:t>
            </a:r>
            <a:endParaRPr lang="en-US" sz="1400" dirty="0"/>
          </a:p>
          <a:p>
            <a:r>
              <a:rPr lang="en-US" sz="1400" dirty="0"/>
              <a:t>The </a:t>
            </a:r>
            <a:r>
              <a:rPr lang="en-US" sz="1400" dirty="0" err="1"/>
              <a:t>CricketCoach</a:t>
            </a:r>
            <a:r>
              <a:rPr lang="en-US" sz="1400" dirty="0"/>
              <a:t> class has four methods: </a:t>
            </a:r>
            <a:r>
              <a:rPr lang="en-US" sz="1400" dirty="0" err="1"/>
              <a:t>getDailyWorkout</a:t>
            </a:r>
            <a:r>
              <a:rPr lang="en-US" sz="1400" dirty="0"/>
              <a:t>, </a:t>
            </a:r>
            <a:r>
              <a:rPr lang="en-US" sz="1400" dirty="0" err="1"/>
              <a:t>getDailyFortune</a:t>
            </a:r>
            <a:r>
              <a:rPr lang="en-US" sz="1400" dirty="0"/>
              <a:t>, </a:t>
            </a:r>
            <a:r>
              <a:rPr lang="en-US" sz="1400" dirty="0" err="1"/>
              <a:t>getTeam</a:t>
            </a:r>
            <a:r>
              <a:rPr lang="en-US" sz="1400" dirty="0"/>
              <a:t> and </a:t>
            </a:r>
            <a:r>
              <a:rPr lang="en-US" sz="1400" dirty="0" err="1"/>
              <a:t>setTeam</a:t>
            </a:r>
            <a:endParaRPr lang="en-US" sz="1400" dirty="0"/>
          </a:p>
          <a:p>
            <a:r>
              <a:rPr lang="en-US" sz="1400" dirty="0"/>
              <a:t>---</a:t>
            </a:r>
          </a:p>
          <a:p>
            <a:r>
              <a:rPr lang="en-US" sz="1400" dirty="0"/>
              <a:t>When you retrieve a bean from the Spring container using the Coach interface:</a:t>
            </a:r>
          </a:p>
          <a:p>
            <a:endParaRPr lang="en-US" sz="1400" dirty="0"/>
          </a:p>
          <a:p>
            <a:r>
              <a:rPr lang="en-US" sz="1400" dirty="0"/>
              <a:t>    Coach </a:t>
            </a:r>
            <a:r>
              <a:rPr lang="en-US" sz="1400" dirty="0" err="1"/>
              <a:t>theCricketCoach</a:t>
            </a:r>
            <a:r>
              <a:rPr lang="en-US" sz="1400" dirty="0"/>
              <a:t> = </a:t>
            </a:r>
            <a:r>
              <a:rPr lang="en-US" sz="1400" dirty="0" err="1"/>
              <a:t>context.getBean</a:t>
            </a:r>
            <a:r>
              <a:rPr lang="en-US" sz="1400" dirty="0"/>
              <a:t>("</a:t>
            </a:r>
            <a:r>
              <a:rPr lang="en-US" sz="1400" dirty="0" err="1"/>
              <a:t>myCricketCoach</a:t>
            </a:r>
            <a:r>
              <a:rPr lang="en-US" sz="1400" dirty="0"/>
              <a:t>", </a:t>
            </a:r>
            <a:r>
              <a:rPr lang="en-US" sz="1400" dirty="0" err="1"/>
              <a:t>Coach.class</a:t>
            </a:r>
            <a:r>
              <a:rPr lang="en-US" sz="1400" dirty="0"/>
              <a:t>); </a:t>
            </a:r>
          </a:p>
          <a:p>
            <a:r>
              <a:rPr lang="en-US" sz="1400" dirty="0"/>
              <a:t>You only have access to the methods defined in the Coach interface: </a:t>
            </a:r>
            <a:r>
              <a:rPr lang="en-US" sz="1400" dirty="0" err="1"/>
              <a:t>getDailyWorkout</a:t>
            </a:r>
            <a:r>
              <a:rPr lang="en-US" sz="1400" dirty="0"/>
              <a:t> and </a:t>
            </a:r>
            <a:r>
              <a:rPr lang="en-US" sz="1400" dirty="0" err="1"/>
              <a:t>getDailyFortune</a:t>
            </a:r>
            <a:r>
              <a:rPr lang="en-US" sz="1400" dirty="0"/>
              <a:t>. Even though the actual implementation has additional methods, you only have visibility to methods that are defined at the Coach interface level.</a:t>
            </a:r>
          </a:p>
          <a:p>
            <a:r>
              <a:rPr lang="en-US" sz="1400" dirty="0"/>
              <a:t>---</a:t>
            </a:r>
          </a:p>
          <a:p>
            <a:r>
              <a:rPr lang="en-US" sz="1400" dirty="0"/>
              <a:t>When you retrieve a bean from the Spring container using the </a:t>
            </a:r>
            <a:r>
              <a:rPr lang="en-US" sz="1400" dirty="0" err="1"/>
              <a:t>CricketCoach</a:t>
            </a:r>
            <a:r>
              <a:rPr lang="en-US" sz="1400" dirty="0"/>
              <a:t> class:</a:t>
            </a:r>
          </a:p>
          <a:p>
            <a:r>
              <a:rPr lang="en-US" sz="1400" dirty="0" err="1"/>
              <a:t>CricketCoach</a:t>
            </a:r>
            <a:r>
              <a:rPr lang="en-US" sz="1400" dirty="0"/>
              <a:t> </a:t>
            </a:r>
            <a:r>
              <a:rPr lang="en-US" sz="1400" dirty="0" err="1"/>
              <a:t>theCricketCoach</a:t>
            </a:r>
            <a:r>
              <a:rPr lang="en-US" sz="1400" dirty="0"/>
              <a:t> = </a:t>
            </a:r>
            <a:r>
              <a:rPr lang="en-US" sz="1400" dirty="0" err="1"/>
              <a:t>context.getBean</a:t>
            </a:r>
            <a:r>
              <a:rPr lang="en-US" sz="1400" dirty="0"/>
              <a:t>("</a:t>
            </a:r>
            <a:r>
              <a:rPr lang="en-US" sz="1400" dirty="0" err="1"/>
              <a:t>myCricketCoach</a:t>
            </a:r>
            <a:r>
              <a:rPr lang="en-US" sz="1400" dirty="0"/>
              <a:t>", </a:t>
            </a:r>
            <a:r>
              <a:rPr lang="en-US" sz="1400" dirty="0" err="1"/>
              <a:t>CricketCoach.class</a:t>
            </a:r>
            <a:r>
              <a:rPr lang="en-US" sz="1400" dirty="0"/>
              <a:t>); </a:t>
            </a:r>
          </a:p>
          <a:p>
            <a:endParaRPr lang="en-US" sz="1400" dirty="0"/>
          </a:p>
          <a:p>
            <a:r>
              <a:rPr lang="en-US" sz="1400" dirty="0"/>
              <a:t>You have access to the methods defined in the Coach interface: </a:t>
            </a:r>
            <a:r>
              <a:rPr lang="en-US" sz="1400" dirty="0" err="1"/>
              <a:t>getDailyWorkout</a:t>
            </a:r>
            <a:r>
              <a:rPr lang="en-US" sz="1400" dirty="0"/>
              <a:t> and </a:t>
            </a:r>
            <a:r>
              <a:rPr lang="en-US" sz="1400" dirty="0" err="1"/>
              <a:t>getDailyFortune</a:t>
            </a:r>
            <a:r>
              <a:rPr lang="en-US" sz="1400" dirty="0"/>
              <a:t>.</a:t>
            </a:r>
          </a:p>
          <a:p>
            <a:r>
              <a:rPr lang="en-US" sz="1400" dirty="0"/>
              <a:t>ALSO, you have access to the additional methods defined in the </a:t>
            </a:r>
            <a:r>
              <a:rPr lang="en-US" sz="1400" dirty="0" err="1"/>
              <a:t>CricketCoach</a:t>
            </a:r>
            <a:r>
              <a:rPr lang="en-US" sz="1400" dirty="0"/>
              <a:t> class: </a:t>
            </a:r>
            <a:r>
              <a:rPr lang="en-US" sz="1400" dirty="0" err="1"/>
              <a:t>getTeam</a:t>
            </a:r>
            <a:r>
              <a:rPr lang="en-US" sz="1400" dirty="0"/>
              <a:t>, </a:t>
            </a:r>
            <a:r>
              <a:rPr lang="en-US" sz="1400" dirty="0" err="1"/>
              <a:t>setTeam</a:t>
            </a:r>
            <a:r>
              <a:rPr lang="en-US" sz="1400" dirty="0"/>
              <a:t>.</a:t>
            </a:r>
          </a:p>
          <a:p>
            <a:r>
              <a:rPr lang="en-US" sz="1400" dirty="0"/>
              <a:t>---</a:t>
            </a:r>
          </a:p>
          <a:p>
            <a:r>
              <a:rPr lang="en-US" sz="1400" dirty="0"/>
              <a:t>The bottom line is it depends on how you retrieve the object and assign it ... that determines the visibility you have to the methods.</a:t>
            </a:r>
          </a:p>
        </p:txBody>
      </p:sp>
    </p:spTree>
    <p:extLst>
      <p:ext uri="{BB962C8B-B14F-4D97-AF65-F5344CB8AC3E}">
        <p14:creationId xmlns:p14="http://schemas.microsoft.com/office/powerpoint/2010/main" val="1039785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2C77E-1537-ED8F-8D11-99EE46497580}"/>
              </a:ext>
            </a:extLst>
          </p:cNvPr>
          <p:cNvSpPr txBox="1"/>
          <p:nvPr/>
        </p:nvSpPr>
        <p:spPr>
          <a:xfrm>
            <a:off x="2722946" y="712768"/>
            <a:ext cx="8643394" cy="369332"/>
          </a:xfrm>
          <a:prstGeom prst="rect">
            <a:avLst/>
          </a:prstGeom>
          <a:noFill/>
        </p:spPr>
        <p:txBody>
          <a:bodyPr wrap="square">
            <a:spAutoFit/>
          </a:bodyPr>
          <a:lstStyle/>
          <a:p>
            <a:r>
              <a:rPr lang="en-US" dirty="0"/>
              <a:t>Injecting values from the applicationContext.xml file or properties file</a:t>
            </a:r>
          </a:p>
        </p:txBody>
      </p:sp>
      <p:pic>
        <p:nvPicPr>
          <p:cNvPr id="5" name="Picture 4">
            <a:extLst>
              <a:ext uri="{FF2B5EF4-FFF2-40B4-BE49-F238E27FC236}">
                <a16:creationId xmlns:a16="http://schemas.microsoft.com/office/drawing/2014/main" id="{14310892-4874-D45A-6418-465F798FC098}"/>
              </a:ext>
            </a:extLst>
          </p:cNvPr>
          <p:cNvPicPr>
            <a:picLocks noChangeAspect="1"/>
          </p:cNvPicPr>
          <p:nvPr/>
        </p:nvPicPr>
        <p:blipFill>
          <a:blip r:embed="rId3"/>
          <a:stretch>
            <a:fillRect/>
          </a:stretch>
        </p:blipFill>
        <p:spPr>
          <a:xfrm>
            <a:off x="0" y="1810809"/>
            <a:ext cx="5738933" cy="3236382"/>
          </a:xfrm>
          <a:prstGeom prst="rect">
            <a:avLst/>
          </a:prstGeom>
        </p:spPr>
      </p:pic>
      <p:pic>
        <p:nvPicPr>
          <p:cNvPr id="7" name="Picture 6">
            <a:extLst>
              <a:ext uri="{FF2B5EF4-FFF2-40B4-BE49-F238E27FC236}">
                <a16:creationId xmlns:a16="http://schemas.microsoft.com/office/drawing/2014/main" id="{0B7EBCF5-E4A8-5BD5-21D9-7DA5A16D11D4}"/>
              </a:ext>
            </a:extLst>
          </p:cNvPr>
          <p:cNvPicPr>
            <a:picLocks noChangeAspect="1"/>
          </p:cNvPicPr>
          <p:nvPr/>
        </p:nvPicPr>
        <p:blipFill>
          <a:blip r:embed="rId4"/>
          <a:stretch>
            <a:fillRect/>
          </a:stretch>
        </p:blipFill>
        <p:spPr>
          <a:xfrm>
            <a:off x="5895034" y="1534957"/>
            <a:ext cx="6215943" cy="4032465"/>
          </a:xfrm>
          <a:prstGeom prst="rect">
            <a:avLst/>
          </a:prstGeom>
        </p:spPr>
      </p:pic>
    </p:spTree>
    <p:extLst>
      <p:ext uri="{BB962C8B-B14F-4D97-AF65-F5344CB8AC3E}">
        <p14:creationId xmlns:p14="http://schemas.microsoft.com/office/powerpoint/2010/main" val="47255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0BDB94-77A9-212B-8055-5F69140CD002}"/>
              </a:ext>
            </a:extLst>
          </p:cNvPr>
          <p:cNvPicPr>
            <a:picLocks noChangeAspect="1"/>
          </p:cNvPicPr>
          <p:nvPr/>
        </p:nvPicPr>
        <p:blipFill>
          <a:blip r:embed="rId3"/>
          <a:stretch>
            <a:fillRect/>
          </a:stretch>
        </p:blipFill>
        <p:spPr>
          <a:xfrm>
            <a:off x="182060" y="1088985"/>
            <a:ext cx="5217371" cy="2232949"/>
          </a:xfrm>
          <a:prstGeom prst="rect">
            <a:avLst/>
          </a:prstGeom>
        </p:spPr>
      </p:pic>
      <p:pic>
        <p:nvPicPr>
          <p:cNvPr id="5" name="Picture 4">
            <a:extLst>
              <a:ext uri="{FF2B5EF4-FFF2-40B4-BE49-F238E27FC236}">
                <a16:creationId xmlns:a16="http://schemas.microsoft.com/office/drawing/2014/main" id="{8E54C7D9-5415-CF7F-FA6F-FDA3DC4F0051}"/>
              </a:ext>
            </a:extLst>
          </p:cNvPr>
          <p:cNvPicPr>
            <a:picLocks noChangeAspect="1"/>
          </p:cNvPicPr>
          <p:nvPr/>
        </p:nvPicPr>
        <p:blipFill>
          <a:blip r:embed="rId4"/>
          <a:stretch>
            <a:fillRect/>
          </a:stretch>
        </p:blipFill>
        <p:spPr>
          <a:xfrm>
            <a:off x="5787341" y="848978"/>
            <a:ext cx="5931965" cy="2472956"/>
          </a:xfrm>
          <a:prstGeom prst="rect">
            <a:avLst/>
          </a:prstGeom>
        </p:spPr>
      </p:pic>
      <p:pic>
        <p:nvPicPr>
          <p:cNvPr id="7" name="Picture 6">
            <a:extLst>
              <a:ext uri="{FF2B5EF4-FFF2-40B4-BE49-F238E27FC236}">
                <a16:creationId xmlns:a16="http://schemas.microsoft.com/office/drawing/2014/main" id="{3CEBE056-98A4-DD01-4BBF-D7005493DB1F}"/>
              </a:ext>
            </a:extLst>
          </p:cNvPr>
          <p:cNvPicPr>
            <a:picLocks noChangeAspect="1"/>
          </p:cNvPicPr>
          <p:nvPr/>
        </p:nvPicPr>
        <p:blipFill>
          <a:blip r:embed="rId5"/>
          <a:stretch>
            <a:fillRect/>
          </a:stretch>
        </p:blipFill>
        <p:spPr>
          <a:xfrm>
            <a:off x="2627454" y="3396321"/>
            <a:ext cx="7111833" cy="3461679"/>
          </a:xfrm>
          <a:prstGeom prst="rect">
            <a:avLst/>
          </a:prstGeom>
        </p:spPr>
      </p:pic>
    </p:spTree>
    <p:extLst>
      <p:ext uri="{BB962C8B-B14F-4D97-AF65-F5344CB8AC3E}">
        <p14:creationId xmlns:p14="http://schemas.microsoft.com/office/powerpoint/2010/main" val="130327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2DEF9F-24DB-489B-AD3E-793689D0A0A2}"/>
              </a:ext>
            </a:extLst>
          </p:cNvPr>
          <p:cNvPicPr>
            <a:picLocks noChangeAspect="1"/>
          </p:cNvPicPr>
          <p:nvPr/>
        </p:nvPicPr>
        <p:blipFill>
          <a:blip r:embed="rId3"/>
          <a:stretch>
            <a:fillRect/>
          </a:stretch>
        </p:blipFill>
        <p:spPr>
          <a:xfrm>
            <a:off x="683690" y="879435"/>
            <a:ext cx="4306430" cy="937790"/>
          </a:xfrm>
          <a:prstGeom prst="rect">
            <a:avLst/>
          </a:prstGeom>
        </p:spPr>
      </p:pic>
      <p:pic>
        <p:nvPicPr>
          <p:cNvPr id="5" name="Picture 4">
            <a:extLst>
              <a:ext uri="{FF2B5EF4-FFF2-40B4-BE49-F238E27FC236}">
                <a16:creationId xmlns:a16="http://schemas.microsoft.com/office/drawing/2014/main" id="{BC4F1E24-3735-D9EE-72DD-7E028C4FA135}"/>
              </a:ext>
            </a:extLst>
          </p:cNvPr>
          <p:cNvPicPr>
            <a:picLocks noChangeAspect="1"/>
          </p:cNvPicPr>
          <p:nvPr/>
        </p:nvPicPr>
        <p:blipFill>
          <a:blip r:embed="rId4"/>
          <a:stretch>
            <a:fillRect/>
          </a:stretch>
        </p:blipFill>
        <p:spPr>
          <a:xfrm>
            <a:off x="6096000" y="787078"/>
            <a:ext cx="5598007" cy="4928766"/>
          </a:xfrm>
          <a:prstGeom prst="rect">
            <a:avLst/>
          </a:prstGeom>
        </p:spPr>
      </p:pic>
    </p:spTree>
    <p:extLst>
      <p:ext uri="{BB962C8B-B14F-4D97-AF65-F5344CB8AC3E}">
        <p14:creationId xmlns:p14="http://schemas.microsoft.com/office/powerpoint/2010/main" val="111497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69906-7CF9-B637-A860-1F56055E0BA2}"/>
              </a:ext>
            </a:extLst>
          </p:cNvPr>
          <p:cNvSpPr txBox="1"/>
          <p:nvPr/>
        </p:nvSpPr>
        <p:spPr>
          <a:xfrm>
            <a:off x="469426" y="961337"/>
            <a:ext cx="11253147" cy="1200329"/>
          </a:xfrm>
          <a:prstGeom prst="rect">
            <a:avLst/>
          </a:prstGeom>
          <a:noFill/>
        </p:spPr>
        <p:txBody>
          <a:bodyPr wrap="square">
            <a:spAutoFit/>
          </a:bodyPr>
          <a:lstStyle/>
          <a:p>
            <a:r>
              <a:rPr lang="en-US" dirty="0"/>
              <a:t>In typical OOP </a:t>
            </a:r>
            <a:r>
              <a:rPr lang="en-US" dirty="0" err="1"/>
              <a:t>approach,we</a:t>
            </a:r>
            <a:r>
              <a:rPr lang="en-US" dirty="0"/>
              <a:t> have </a:t>
            </a:r>
            <a:r>
              <a:rPr lang="en-US" dirty="0" err="1"/>
              <a:t>MyApp</a:t>
            </a:r>
            <a:r>
              <a:rPr lang="en-US" dirty="0"/>
              <a:t> class dependent on the </a:t>
            </a:r>
            <a:r>
              <a:rPr lang="en-US" dirty="0" err="1"/>
              <a:t>HockeyCoach,BaseballCoach,CricketCoach</a:t>
            </a:r>
            <a:r>
              <a:rPr lang="en-US" dirty="0"/>
              <a:t> </a:t>
            </a:r>
            <a:r>
              <a:rPr lang="en-US" dirty="0" err="1"/>
              <a:t>class.Here</a:t>
            </a:r>
            <a:r>
              <a:rPr lang="en-US" dirty="0"/>
              <a:t> we have main method in </a:t>
            </a:r>
            <a:r>
              <a:rPr lang="en-US" dirty="0" err="1"/>
              <a:t>MyApp</a:t>
            </a:r>
            <a:r>
              <a:rPr lang="en-US" dirty="0"/>
              <a:t> class and we have Coach.java as an interface which have a function </a:t>
            </a:r>
            <a:r>
              <a:rPr lang="en-US" dirty="0" err="1"/>
              <a:t>getDailyWorkout</a:t>
            </a:r>
            <a:r>
              <a:rPr lang="en-US" dirty="0"/>
              <a:t>() and for this method there is different implementation in </a:t>
            </a:r>
            <a:r>
              <a:rPr lang="en-US" dirty="0" err="1"/>
              <a:t>HockeyCoach,BaseballCoach</a:t>
            </a:r>
            <a:r>
              <a:rPr lang="en-US" dirty="0"/>
              <a:t> and </a:t>
            </a:r>
            <a:r>
              <a:rPr lang="en-US" dirty="0" err="1"/>
              <a:t>CricketCoach</a:t>
            </a:r>
            <a:r>
              <a:rPr lang="en-US" dirty="0"/>
              <a:t> as they are implementing the interface Coach.java.  </a:t>
            </a:r>
          </a:p>
        </p:txBody>
      </p:sp>
      <p:sp>
        <p:nvSpPr>
          <p:cNvPr id="5" name="TextBox 4">
            <a:extLst>
              <a:ext uri="{FF2B5EF4-FFF2-40B4-BE49-F238E27FC236}">
                <a16:creationId xmlns:a16="http://schemas.microsoft.com/office/drawing/2014/main" id="{DB359653-6C67-6208-29BB-661162E2AB61}"/>
              </a:ext>
            </a:extLst>
          </p:cNvPr>
          <p:cNvSpPr txBox="1"/>
          <p:nvPr/>
        </p:nvSpPr>
        <p:spPr>
          <a:xfrm>
            <a:off x="4512076" y="542068"/>
            <a:ext cx="6094520" cy="369332"/>
          </a:xfrm>
          <a:prstGeom prst="rect">
            <a:avLst/>
          </a:prstGeom>
          <a:noFill/>
        </p:spPr>
        <p:txBody>
          <a:bodyPr wrap="square">
            <a:spAutoFit/>
          </a:bodyPr>
          <a:lstStyle/>
          <a:p>
            <a:r>
              <a:rPr lang="en-US" dirty="0"/>
              <a:t>Concept involved</a:t>
            </a:r>
          </a:p>
        </p:txBody>
      </p:sp>
      <p:sp>
        <p:nvSpPr>
          <p:cNvPr id="6" name="Rectangle 5">
            <a:extLst>
              <a:ext uri="{FF2B5EF4-FFF2-40B4-BE49-F238E27FC236}">
                <a16:creationId xmlns:a16="http://schemas.microsoft.com/office/drawing/2014/main" id="{C96F549E-D5ED-DF1D-8092-703D654E1AA9}"/>
              </a:ext>
            </a:extLst>
          </p:cNvPr>
          <p:cNvSpPr/>
          <p:nvPr/>
        </p:nvSpPr>
        <p:spPr>
          <a:xfrm>
            <a:off x="2610035" y="3826276"/>
            <a:ext cx="1571348" cy="952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MyApp</a:t>
            </a:r>
            <a:endParaRPr lang="en-US" dirty="0"/>
          </a:p>
        </p:txBody>
      </p:sp>
      <p:sp>
        <p:nvSpPr>
          <p:cNvPr id="7" name="Rectangle 6">
            <a:extLst>
              <a:ext uri="{FF2B5EF4-FFF2-40B4-BE49-F238E27FC236}">
                <a16:creationId xmlns:a16="http://schemas.microsoft.com/office/drawing/2014/main" id="{794E5904-731A-0AA3-763A-FC861E49C0A6}"/>
              </a:ext>
            </a:extLst>
          </p:cNvPr>
          <p:cNvSpPr/>
          <p:nvPr/>
        </p:nvSpPr>
        <p:spPr>
          <a:xfrm>
            <a:off x="6871316" y="2476870"/>
            <a:ext cx="1571348" cy="952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BaseballCoach</a:t>
            </a:r>
            <a:endParaRPr lang="en-US" dirty="0"/>
          </a:p>
        </p:txBody>
      </p:sp>
      <p:sp>
        <p:nvSpPr>
          <p:cNvPr id="8" name="Rectangle 7">
            <a:extLst>
              <a:ext uri="{FF2B5EF4-FFF2-40B4-BE49-F238E27FC236}">
                <a16:creationId xmlns:a16="http://schemas.microsoft.com/office/drawing/2014/main" id="{C8848139-AB6A-5EAA-CB5B-035C00F4E1DB}"/>
              </a:ext>
            </a:extLst>
          </p:cNvPr>
          <p:cNvSpPr/>
          <p:nvPr/>
        </p:nvSpPr>
        <p:spPr>
          <a:xfrm>
            <a:off x="6871316" y="4067738"/>
            <a:ext cx="1571348" cy="952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CricketCoach</a:t>
            </a:r>
            <a:endParaRPr lang="en-US" dirty="0"/>
          </a:p>
        </p:txBody>
      </p:sp>
      <p:sp>
        <p:nvSpPr>
          <p:cNvPr id="9" name="Rectangle 8">
            <a:extLst>
              <a:ext uri="{FF2B5EF4-FFF2-40B4-BE49-F238E27FC236}">
                <a16:creationId xmlns:a16="http://schemas.microsoft.com/office/drawing/2014/main" id="{1BAA4484-849E-F4FA-8FC2-BCA34BD02D37}"/>
              </a:ext>
            </a:extLst>
          </p:cNvPr>
          <p:cNvSpPr/>
          <p:nvPr/>
        </p:nvSpPr>
        <p:spPr>
          <a:xfrm>
            <a:off x="6871316" y="5771965"/>
            <a:ext cx="1571348" cy="952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HockeyCoach</a:t>
            </a:r>
            <a:endParaRPr lang="en-US" dirty="0"/>
          </a:p>
        </p:txBody>
      </p:sp>
      <p:cxnSp>
        <p:nvCxnSpPr>
          <p:cNvPr id="11" name="Straight Arrow Connector 10">
            <a:extLst>
              <a:ext uri="{FF2B5EF4-FFF2-40B4-BE49-F238E27FC236}">
                <a16:creationId xmlns:a16="http://schemas.microsoft.com/office/drawing/2014/main" id="{A5B0DAA1-D40A-8431-0E9E-BF20A42C171D}"/>
              </a:ext>
            </a:extLst>
          </p:cNvPr>
          <p:cNvCxnSpPr>
            <a:stCxn id="6" idx="3"/>
            <a:endCxn id="7" idx="1"/>
          </p:cNvCxnSpPr>
          <p:nvPr/>
        </p:nvCxnSpPr>
        <p:spPr>
          <a:xfrm flipV="1">
            <a:off x="4181383" y="2952935"/>
            <a:ext cx="2689933" cy="1349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0B6EFC-0B6B-805F-0E88-142EE5EA9696}"/>
              </a:ext>
            </a:extLst>
          </p:cNvPr>
          <p:cNvCxnSpPr>
            <a:stCxn id="6" idx="3"/>
            <a:endCxn id="8" idx="1"/>
          </p:cNvCxnSpPr>
          <p:nvPr/>
        </p:nvCxnSpPr>
        <p:spPr>
          <a:xfrm>
            <a:off x="4181383" y="4302341"/>
            <a:ext cx="2689933" cy="2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5628DE5-B462-BB26-C1E3-56282AE893A7}"/>
              </a:ext>
            </a:extLst>
          </p:cNvPr>
          <p:cNvCxnSpPr>
            <a:stCxn id="6" idx="3"/>
            <a:endCxn id="9" idx="1"/>
          </p:cNvCxnSpPr>
          <p:nvPr/>
        </p:nvCxnSpPr>
        <p:spPr>
          <a:xfrm>
            <a:off x="4181383" y="4302341"/>
            <a:ext cx="2689933" cy="1945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151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5FFC17-487D-0E92-DAF0-0A67BB8F838E}"/>
              </a:ext>
            </a:extLst>
          </p:cNvPr>
          <p:cNvPicPr>
            <a:picLocks noChangeAspect="1"/>
          </p:cNvPicPr>
          <p:nvPr/>
        </p:nvPicPr>
        <p:blipFill>
          <a:blip r:embed="rId3"/>
          <a:stretch>
            <a:fillRect/>
          </a:stretch>
        </p:blipFill>
        <p:spPr>
          <a:xfrm>
            <a:off x="4177676" y="1381125"/>
            <a:ext cx="4600575" cy="5476875"/>
          </a:xfrm>
          <a:prstGeom prst="rect">
            <a:avLst/>
          </a:prstGeom>
        </p:spPr>
      </p:pic>
      <p:sp>
        <p:nvSpPr>
          <p:cNvPr id="5" name="TextBox 4">
            <a:extLst>
              <a:ext uri="{FF2B5EF4-FFF2-40B4-BE49-F238E27FC236}">
                <a16:creationId xmlns:a16="http://schemas.microsoft.com/office/drawing/2014/main" id="{CD692AA0-9B10-75F1-1DBC-A007527C3217}"/>
              </a:ext>
            </a:extLst>
          </p:cNvPr>
          <p:cNvSpPr txBox="1"/>
          <p:nvPr/>
        </p:nvSpPr>
        <p:spPr>
          <a:xfrm>
            <a:off x="5628191" y="642924"/>
            <a:ext cx="6094070" cy="369332"/>
          </a:xfrm>
          <a:prstGeom prst="rect">
            <a:avLst/>
          </a:prstGeom>
          <a:noFill/>
        </p:spPr>
        <p:txBody>
          <a:bodyPr wrap="square">
            <a:spAutoFit/>
          </a:bodyPr>
          <a:lstStyle/>
          <a:p>
            <a:r>
              <a:rPr lang="en-US" dirty="0"/>
              <a:t>Folder structure</a:t>
            </a:r>
          </a:p>
        </p:txBody>
      </p:sp>
    </p:spTree>
    <p:extLst>
      <p:ext uri="{BB962C8B-B14F-4D97-AF65-F5344CB8AC3E}">
        <p14:creationId xmlns:p14="http://schemas.microsoft.com/office/powerpoint/2010/main" val="4237606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RAVI.PRAKASH2@FISERV.COM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8EA76-56C2-306D-57E0-81A0ADC2A7B9}"/>
              </a:ext>
            </a:extLst>
          </p:cNvPr>
          <p:cNvPicPr>
            <a:picLocks noChangeAspect="1"/>
          </p:cNvPicPr>
          <p:nvPr/>
        </p:nvPicPr>
        <p:blipFill>
          <a:blip r:embed="rId3"/>
          <a:stretch>
            <a:fillRect/>
          </a:stretch>
        </p:blipFill>
        <p:spPr>
          <a:xfrm>
            <a:off x="5890006" y="685800"/>
            <a:ext cx="4486275" cy="2743200"/>
          </a:xfrm>
          <a:prstGeom prst="rect">
            <a:avLst/>
          </a:prstGeom>
        </p:spPr>
      </p:pic>
      <p:pic>
        <p:nvPicPr>
          <p:cNvPr id="5" name="Picture 4">
            <a:extLst>
              <a:ext uri="{FF2B5EF4-FFF2-40B4-BE49-F238E27FC236}">
                <a16:creationId xmlns:a16="http://schemas.microsoft.com/office/drawing/2014/main" id="{7547CFB6-CB11-1325-B161-575D81095CAF}"/>
              </a:ext>
            </a:extLst>
          </p:cNvPr>
          <p:cNvPicPr>
            <a:picLocks noChangeAspect="1"/>
          </p:cNvPicPr>
          <p:nvPr/>
        </p:nvPicPr>
        <p:blipFill>
          <a:blip r:embed="rId4"/>
          <a:stretch>
            <a:fillRect/>
          </a:stretch>
        </p:blipFill>
        <p:spPr>
          <a:xfrm>
            <a:off x="1815719" y="1403008"/>
            <a:ext cx="3019425" cy="1609725"/>
          </a:xfrm>
          <a:prstGeom prst="rect">
            <a:avLst/>
          </a:prstGeom>
        </p:spPr>
      </p:pic>
      <p:pic>
        <p:nvPicPr>
          <p:cNvPr id="7" name="Picture 6">
            <a:extLst>
              <a:ext uri="{FF2B5EF4-FFF2-40B4-BE49-F238E27FC236}">
                <a16:creationId xmlns:a16="http://schemas.microsoft.com/office/drawing/2014/main" id="{FDA87EF6-52E2-1C9C-2A51-5036D3469E54}"/>
              </a:ext>
            </a:extLst>
          </p:cNvPr>
          <p:cNvPicPr>
            <a:picLocks noChangeAspect="1"/>
          </p:cNvPicPr>
          <p:nvPr/>
        </p:nvPicPr>
        <p:blipFill>
          <a:blip r:embed="rId5"/>
          <a:stretch>
            <a:fillRect/>
          </a:stretch>
        </p:blipFill>
        <p:spPr>
          <a:xfrm>
            <a:off x="3195997" y="3662000"/>
            <a:ext cx="6772275" cy="2219325"/>
          </a:xfrm>
          <a:prstGeom prst="rect">
            <a:avLst/>
          </a:prstGeom>
        </p:spPr>
      </p:pic>
    </p:spTree>
    <p:extLst>
      <p:ext uri="{BB962C8B-B14F-4D97-AF65-F5344CB8AC3E}">
        <p14:creationId xmlns:p14="http://schemas.microsoft.com/office/powerpoint/2010/main" val="3760512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317DFC-2CDF-1AE8-EAA2-85374B098FB0}"/>
              </a:ext>
            </a:extLst>
          </p:cNvPr>
          <p:cNvSpPr txBox="1"/>
          <p:nvPr/>
        </p:nvSpPr>
        <p:spPr>
          <a:xfrm>
            <a:off x="5408720" y="645396"/>
            <a:ext cx="6094520" cy="369332"/>
          </a:xfrm>
          <a:prstGeom prst="rect">
            <a:avLst/>
          </a:prstGeom>
          <a:noFill/>
        </p:spPr>
        <p:txBody>
          <a:bodyPr wrap="square">
            <a:spAutoFit/>
          </a:bodyPr>
          <a:lstStyle/>
          <a:p>
            <a:r>
              <a:rPr lang="en-US" dirty="0"/>
              <a:t>IOC Approach</a:t>
            </a:r>
          </a:p>
        </p:txBody>
      </p:sp>
      <p:pic>
        <p:nvPicPr>
          <p:cNvPr id="3" name="Picture 2">
            <a:extLst>
              <a:ext uri="{FF2B5EF4-FFF2-40B4-BE49-F238E27FC236}">
                <a16:creationId xmlns:a16="http://schemas.microsoft.com/office/drawing/2014/main" id="{D2EB01FC-61B2-07E7-943D-4430CD7A9FFC}"/>
              </a:ext>
            </a:extLst>
          </p:cNvPr>
          <p:cNvPicPr>
            <a:picLocks noChangeAspect="1"/>
          </p:cNvPicPr>
          <p:nvPr/>
        </p:nvPicPr>
        <p:blipFill>
          <a:blip r:embed="rId3"/>
          <a:stretch>
            <a:fillRect/>
          </a:stretch>
        </p:blipFill>
        <p:spPr>
          <a:xfrm>
            <a:off x="366712" y="1014728"/>
            <a:ext cx="11458575" cy="5619750"/>
          </a:xfrm>
          <a:prstGeom prst="rect">
            <a:avLst/>
          </a:prstGeom>
        </p:spPr>
      </p:pic>
    </p:spTree>
    <p:extLst>
      <p:ext uri="{BB962C8B-B14F-4D97-AF65-F5344CB8AC3E}">
        <p14:creationId xmlns:p14="http://schemas.microsoft.com/office/powerpoint/2010/main" val="1128547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9504F9-7706-AC75-6EDC-B99B7321BA9C}"/>
              </a:ext>
            </a:extLst>
          </p:cNvPr>
          <p:cNvSpPr txBox="1"/>
          <p:nvPr/>
        </p:nvSpPr>
        <p:spPr>
          <a:xfrm>
            <a:off x="2997843" y="1580473"/>
            <a:ext cx="6710423" cy="2308324"/>
          </a:xfrm>
          <a:prstGeom prst="rect">
            <a:avLst/>
          </a:prstGeom>
          <a:noFill/>
        </p:spPr>
        <p:txBody>
          <a:bodyPr wrap="square">
            <a:spAutoFit/>
          </a:bodyPr>
          <a:lstStyle/>
          <a:p>
            <a:r>
              <a:rPr lang="en-US" sz="4800" b="1" dirty="0"/>
              <a:t>IOC and Dependency  			Injection using XML configuration file</a:t>
            </a:r>
          </a:p>
        </p:txBody>
      </p:sp>
    </p:spTree>
    <p:extLst>
      <p:ext uri="{BB962C8B-B14F-4D97-AF65-F5344CB8AC3E}">
        <p14:creationId xmlns:p14="http://schemas.microsoft.com/office/powerpoint/2010/main" val="1480935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3F675-9CE1-602D-DF67-E0ADE18CA095}"/>
              </a:ext>
            </a:extLst>
          </p:cNvPr>
          <p:cNvPicPr>
            <a:picLocks noChangeAspect="1"/>
          </p:cNvPicPr>
          <p:nvPr/>
        </p:nvPicPr>
        <p:blipFill>
          <a:blip r:embed="rId3"/>
          <a:stretch>
            <a:fillRect/>
          </a:stretch>
        </p:blipFill>
        <p:spPr>
          <a:xfrm>
            <a:off x="2771775" y="1989217"/>
            <a:ext cx="6648450" cy="4314825"/>
          </a:xfrm>
          <a:prstGeom prst="rect">
            <a:avLst/>
          </a:prstGeom>
        </p:spPr>
      </p:pic>
    </p:spTree>
    <p:extLst>
      <p:ext uri="{BB962C8B-B14F-4D97-AF65-F5344CB8AC3E}">
        <p14:creationId xmlns:p14="http://schemas.microsoft.com/office/powerpoint/2010/main" val="248578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9D308F-7E1A-8CD7-C723-20D0C3DAB48C}"/>
              </a:ext>
            </a:extLst>
          </p:cNvPr>
          <p:cNvPicPr>
            <a:picLocks noChangeAspect="1"/>
          </p:cNvPicPr>
          <p:nvPr/>
        </p:nvPicPr>
        <p:blipFill>
          <a:blip r:embed="rId3"/>
          <a:stretch>
            <a:fillRect/>
          </a:stretch>
        </p:blipFill>
        <p:spPr>
          <a:xfrm>
            <a:off x="0" y="1714914"/>
            <a:ext cx="5124389" cy="2945515"/>
          </a:xfrm>
          <a:prstGeom prst="rect">
            <a:avLst/>
          </a:prstGeom>
        </p:spPr>
      </p:pic>
      <p:pic>
        <p:nvPicPr>
          <p:cNvPr id="5" name="Picture 4">
            <a:extLst>
              <a:ext uri="{FF2B5EF4-FFF2-40B4-BE49-F238E27FC236}">
                <a16:creationId xmlns:a16="http://schemas.microsoft.com/office/drawing/2014/main" id="{801BEC74-AF73-984E-B525-55CB1BFFBA58}"/>
              </a:ext>
            </a:extLst>
          </p:cNvPr>
          <p:cNvPicPr>
            <a:picLocks noChangeAspect="1"/>
          </p:cNvPicPr>
          <p:nvPr/>
        </p:nvPicPr>
        <p:blipFill>
          <a:blip r:embed="rId4"/>
          <a:stretch>
            <a:fillRect/>
          </a:stretch>
        </p:blipFill>
        <p:spPr>
          <a:xfrm>
            <a:off x="5123974" y="1426903"/>
            <a:ext cx="7047770" cy="3536607"/>
          </a:xfrm>
          <a:prstGeom prst="rect">
            <a:avLst/>
          </a:prstGeom>
        </p:spPr>
      </p:pic>
      <p:sp>
        <p:nvSpPr>
          <p:cNvPr id="7" name="TextBox 6">
            <a:extLst>
              <a:ext uri="{FF2B5EF4-FFF2-40B4-BE49-F238E27FC236}">
                <a16:creationId xmlns:a16="http://schemas.microsoft.com/office/drawing/2014/main" id="{FBF2EE52-9292-4C98-2F63-76346549D04A}"/>
              </a:ext>
            </a:extLst>
          </p:cNvPr>
          <p:cNvSpPr txBox="1"/>
          <p:nvPr/>
        </p:nvSpPr>
        <p:spPr>
          <a:xfrm>
            <a:off x="5697638" y="768920"/>
            <a:ext cx="6094070" cy="369332"/>
          </a:xfrm>
          <a:prstGeom prst="rect">
            <a:avLst/>
          </a:prstGeom>
          <a:noFill/>
        </p:spPr>
        <p:txBody>
          <a:bodyPr wrap="square">
            <a:spAutoFit/>
          </a:bodyPr>
          <a:lstStyle/>
          <a:p>
            <a:r>
              <a:rPr lang="en-US" dirty="0"/>
              <a:t>Code</a:t>
            </a:r>
          </a:p>
        </p:txBody>
      </p:sp>
      <p:pic>
        <p:nvPicPr>
          <p:cNvPr id="9" name="Picture 8">
            <a:extLst>
              <a:ext uri="{FF2B5EF4-FFF2-40B4-BE49-F238E27FC236}">
                <a16:creationId xmlns:a16="http://schemas.microsoft.com/office/drawing/2014/main" id="{552C0EBA-F922-5D3A-02FC-02A0AE002C4D}"/>
              </a:ext>
            </a:extLst>
          </p:cNvPr>
          <p:cNvPicPr>
            <a:picLocks noChangeAspect="1"/>
          </p:cNvPicPr>
          <p:nvPr/>
        </p:nvPicPr>
        <p:blipFill>
          <a:blip r:embed="rId5"/>
          <a:stretch>
            <a:fillRect/>
          </a:stretch>
        </p:blipFill>
        <p:spPr>
          <a:xfrm>
            <a:off x="-20256" y="5256759"/>
            <a:ext cx="12192000" cy="1377282"/>
          </a:xfrm>
          <a:prstGeom prst="rect">
            <a:avLst/>
          </a:prstGeom>
        </p:spPr>
      </p:pic>
    </p:spTree>
    <p:extLst>
      <p:ext uri="{BB962C8B-B14F-4D97-AF65-F5344CB8AC3E}">
        <p14:creationId xmlns:p14="http://schemas.microsoft.com/office/powerpoint/2010/main" val="79676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81C62-E18C-551C-4146-B91987D53A9E}"/>
              </a:ext>
            </a:extLst>
          </p:cNvPr>
          <p:cNvSpPr txBox="1"/>
          <p:nvPr/>
        </p:nvSpPr>
        <p:spPr>
          <a:xfrm>
            <a:off x="3938287" y="747095"/>
            <a:ext cx="6094070" cy="523220"/>
          </a:xfrm>
          <a:prstGeom prst="rect">
            <a:avLst/>
          </a:prstGeom>
          <a:noFill/>
        </p:spPr>
        <p:txBody>
          <a:bodyPr wrap="square">
            <a:spAutoFit/>
          </a:bodyPr>
          <a:lstStyle/>
          <a:p>
            <a:r>
              <a:rPr lang="en-US" sz="2800" b="1" dirty="0"/>
              <a:t>Project folder configuration</a:t>
            </a:r>
          </a:p>
        </p:txBody>
      </p:sp>
      <p:pic>
        <p:nvPicPr>
          <p:cNvPr id="7" name="Picture 6">
            <a:extLst>
              <a:ext uri="{FF2B5EF4-FFF2-40B4-BE49-F238E27FC236}">
                <a16:creationId xmlns:a16="http://schemas.microsoft.com/office/drawing/2014/main" id="{5EE6C3F9-572B-F917-D479-777CC3775F06}"/>
              </a:ext>
            </a:extLst>
          </p:cNvPr>
          <p:cNvPicPr>
            <a:picLocks noChangeAspect="1"/>
          </p:cNvPicPr>
          <p:nvPr/>
        </p:nvPicPr>
        <p:blipFill>
          <a:blip r:embed="rId3"/>
          <a:stretch>
            <a:fillRect/>
          </a:stretch>
        </p:blipFill>
        <p:spPr>
          <a:xfrm>
            <a:off x="4050296" y="1837541"/>
            <a:ext cx="4438650" cy="4733925"/>
          </a:xfrm>
          <a:prstGeom prst="rect">
            <a:avLst/>
          </a:prstGeom>
        </p:spPr>
      </p:pic>
    </p:spTree>
    <p:extLst>
      <p:ext uri="{BB962C8B-B14F-4D97-AF65-F5344CB8AC3E}">
        <p14:creationId xmlns:p14="http://schemas.microsoft.com/office/powerpoint/2010/main" val="345391808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180d06e4-a44d-42a9-abe2-9bd0f71c347d" origin="userSelected"/>
</file>

<file path=customXml/itemProps1.xml><?xml version="1.0" encoding="utf-8"?>
<ds:datastoreItem xmlns:ds="http://schemas.openxmlformats.org/officeDocument/2006/customXml" ds:itemID="{EA358761-E949-4B32-8777-9AAC37D0CECD}">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Tech design</Template>
  <TotalTime>1385</TotalTime>
  <Words>1256</Words>
  <Application>Microsoft Office PowerPoint</Application>
  <PresentationFormat>Widescreen</PresentationFormat>
  <Paragraphs>146</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Gill Sans MT</vt:lpstr>
      <vt:lpstr>urw-din</vt:lpstr>
      <vt:lpstr>Wingdings 2</vt:lpstr>
      <vt:lpstr>Dividend</vt:lpstr>
      <vt:lpstr>SPRING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CORE</dc:title>
  <dc:creator>Prakash, Ravi (Chennai)</dc:creator>
  <dc:description> _x000d_
 _x000d_
 _x000d_
 _x000d_
                                           @2020 Fiserv Inc, or its affiliates   |   </dc:description>
  <cp:lastModifiedBy>Prakash, Ravi (Chennai)</cp:lastModifiedBy>
  <cp:revision>25</cp:revision>
  <dcterms:created xsi:type="dcterms:W3CDTF">2023-02-22T07:33:47Z</dcterms:created>
  <dcterms:modified xsi:type="dcterms:W3CDTF">2023-03-10T11:34:37Z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434c5fe5-61a4-4362-a3ea-6f13d7350153</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PunGyNAicpGdeg/fUjAxIlamHh2ckE0W</vt:lpwstr>
  </property>
</Properties>
</file>